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311" r:id="rId3"/>
    <p:sldId id="319" r:id="rId4"/>
    <p:sldId id="320" r:id="rId5"/>
    <p:sldId id="321" r:id="rId6"/>
    <p:sldId id="322" r:id="rId7"/>
    <p:sldId id="323" r:id="rId8"/>
    <p:sldId id="286" r:id="rId9"/>
    <p:sldId id="318" r:id="rId10"/>
    <p:sldId id="313" r:id="rId11"/>
    <p:sldId id="316" r:id="rId12"/>
    <p:sldId id="314" r:id="rId13"/>
    <p:sldId id="317" r:id="rId14"/>
    <p:sldId id="315" r:id="rId15"/>
    <p:sldId id="324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333" r:id="rId25"/>
    <p:sldId id="334" r:id="rId26"/>
    <p:sldId id="335" r:id="rId27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35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2" d="100"/>
          <a:sy n="92" d="100"/>
        </p:scale>
        <p:origin x="-1928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Macintosh%20HD:Users:scottblinder:Dropbox:Talks:party%20best%20for%20immig%20over%20tim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deleine.Sumption\Dropbox\COMPAS\Commentaries\Tier%202%20cap\Copy%20of%20Copy%20of%20Tier%20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deleine.Sumption\Dropbox\COMPAS\Commentaries\Skilled%20migration\Example%20ASHE%20analysi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deleine.Sumption\Downloads\entry-visas1-q1-2015-tabs%20(2).od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deleine.Sumption\Dropbox\COMPAS\Briefing%20updates\Settlement\settlement%20data%202014%20-%20revised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rlos\Dropbox\BB%20chart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rlos\Dropbox\BB%20char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Con</c:v>
                </c:pt>
              </c:strCache>
            </c:strRef>
          </c:tx>
          <c:spPr>
            <a:ln>
              <a:solidFill>
                <a:srgbClr val="3366FF"/>
              </a:solidFill>
            </a:ln>
          </c:spPr>
          <c:marker>
            <c:symbol val="none"/>
          </c:marker>
          <c:cat>
            <c:numRef>
              <c:f>Sheet1!$A$2:$A$11</c:f>
              <c:numCache>
                <c:formatCode>d\-mmm\-yy</c:formatCode>
                <c:ptCount val="10"/>
                <c:pt idx="0">
                  <c:v>38453.0</c:v>
                </c:pt>
                <c:pt idx="1">
                  <c:v>38966.0</c:v>
                </c:pt>
                <c:pt idx="2">
                  <c:v>39351.0</c:v>
                </c:pt>
                <c:pt idx="3">
                  <c:v>39677.0</c:v>
                </c:pt>
                <c:pt idx="4">
                  <c:v>40083.0</c:v>
                </c:pt>
                <c:pt idx="5">
                  <c:v>40259.0</c:v>
                </c:pt>
                <c:pt idx="6">
                  <c:v>41169.0</c:v>
                </c:pt>
                <c:pt idx="7">
                  <c:v>41526.0</c:v>
                </c:pt>
                <c:pt idx="8">
                  <c:v>41891.0</c:v>
                </c:pt>
                <c:pt idx="9">
                  <c:v>42109.0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36.0</c:v>
                </c:pt>
                <c:pt idx="1">
                  <c:v>28.0</c:v>
                </c:pt>
                <c:pt idx="2">
                  <c:v>21.0</c:v>
                </c:pt>
                <c:pt idx="3">
                  <c:v>35.0</c:v>
                </c:pt>
                <c:pt idx="4">
                  <c:v>29.0</c:v>
                </c:pt>
                <c:pt idx="5">
                  <c:v>28.0</c:v>
                </c:pt>
                <c:pt idx="6">
                  <c:v>26.0</c:v>
                </c:pt>
                <c:pt idx="7">
                  <c:v>22.0</c:v>
                </c:pt>
                <c:pt idx="8">
                  <c:v>19.0</c:v>
                </c:pt>
                <c:pt idx="9">
                  <c:v>17.0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Lab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Sheet1!$A$2:$A$11</c:f>
              <c:numCache>
                <c:formatCode>d\-mmm\-yy</c:formatCode>
                <c:ptCount val="10"/>
                <c:pt idx="0">
                  <c:v>38453.0</c:v>
                </c:pt>
                <c:pt idx="1">
                  <c:v>38966.0</c:v>
                </c:pt>
                <c:pt idx="2">
                  <c:v>39351.0</c:v>
                </c:pt>
                <c:pt idx="3">
                  <c:v>39677.0</c:v>
                </c:pt>
                <c:pt idx="4">
                  <c:v>40083.0</c:v>
                </c:pt>
                <c:pt idx="5">
                  <c:v>40259.0</c:v>
                </c:pt>
                <c:pt idx="6">
                  <c:v>41169.0</c:v>
                </c:pt>
                <c:pt idx="7">
                  <c:v>41526.0</c:v>
                </c:pt>
                <c:pt idx="8">
                  <c:v>41891.0</c:v>
                </c:pt>
                <c:pt idx="9">
                  <c:v>42109.0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18.0</c:v>
                </c:pt>
                <c:pt idx="1">
                  <c:v>11.0</c:v>
                </c:pt>
                <c:pt idx="2">
                  <c:v>17.0</c:v>
                </c:pt>
                <c:pt idx="3">
                  <c:v>14.0</c:v>
                </c:pt>
                <c:pt idx="4">
                  <c:v>15.0</c:v>
                </c:pt>
                <c:pt idx="5">
                  <c:v>17.0</c:v>
                </c:pt>
                <c:pt idx="6">
                  <c:v>19.0</c:v>
                </c:pt>
                <c:pt idx="7">
                  <c:v>19.0</c:v>
                </c:pt>
                <c:pt idx="8">
                  <c:v>18.0</c:v>
                </c:pt>
                <c:pt idx="9">
                  <c:v>21.0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Lib Dem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ymbol val="none"/>
          </c:marker>
          <c:cat>
            <c:numRef>
              <c:f>Sheet1!$A$2:$A$11</c:f>
              <c:numCache>
                <c:formatCode>d\-mmm\-yy</c:formatCode>
                <c:ptCount val="10"/>
                <c:pt idx="0">
                  <c:v>38453.0</c:v>
                </c:pt>
                <c:pt idx="1">
                  <c:v>38966.0</c:v>
                </c:pt>
                <c:pt idx="2">
                  <c:v>39351.0</c:v>
                </c:pt>
                <c:pt idx="3">
                  <c:v>39677.0</c:v>
                </c:pt>
                <c:pt idx="4">
                  <c:v>40083.0</c:v>
                </c:pt>
                <c:pt idx="5">
                  <c:v>40259.0</c:v>
                </c:pt>
                <c:pt idx="6">
                  <c:v>41169.0</c:v>
                </c:pt>
                <c:pt idx="7">
                  <c:v>41526.0</c:v>
                </c:pt>
                <c:pt idx="8">
                  <c:v>41891.0</c:v>
                </c:pt>
                <c:pt idx="9">
                  <c:v>42109.0</c:v>
                </c:pt>
              </c:numCache>
            </c:num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10.0</c:v>
                </c:pt>
                <c:pt idx="1">
                  <c:v>9.0</c:v>
                </c:pt>
                <c:pt idx="2">
                  <c:v>7.0</c:v>
                </c:pt>
                <c:pt idx="3">
                  <c:v>10.0</c:v>
                </c:pt>
                <c:pt idx="4">
                  <c:v>10.0</c:v>
                </c:pt>
                <c:pt idx="5">
                  <c:v>9.0</c:v>
                </c:pt>
                <c:pt idx="6">
                  <c:v>7.0</c:v>
                </c:pt>
                <c:pt idx="7">
                  <c:v>6.0</c:v>
                </c:pt>
                <c:pt idx="8">
                  <c:v>6.0</c:v>
                </c:pt>
                <c:pt idx="9">
                  <c:v>6.0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 UKIP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none"/>
          </c:marker>
          <c:cat>
            <c:numRef>
              <c:f>Sheet1!$A$2:$A$11</c:f>
              <c:numCache>
                <c:formatCode>d\-mmm\-yy</c:formatCode>
                <c:ptCount val="10"/>
                <c:pt idx="0">
                  <c:v>38453.0</c:v>
                </c:pt>
                <c:pt idx="1">
                  <c:v>38966.0</c:v>
                </c:pt>
                <c:pt idx="2">
                  <c:v>39351.0</c:v>
                </c:pt>
                <c:pt idx="3">
                  <c:v>39677.0</c:v>
                </c:pt>
                <c:pt idx="4">
                  <c:v>40083.0</c:v>
                </c:pt>
                <c:pt idx="5">
                  <c:v>40259.0</c:v>
                </c:pt>
                <c:pt idx="6">
                  <c:v>41169.0</c:v>
                </c:pt>
                <c:pt idx="7">
                  <c:v>41526.0</c:v>
                </c:pt>
                <c:pt idx="8">
                  <c:v>41891.0</c:v>
                </c:pt>
                <c:pt idx="9">
                  <c:v>42109.0</c:v>
                </c:pt>
              </c:numCache>
            </c:numRef>
          </c:cat>
          <c:val>
            <c:numRef>
              <c:f>Sheet1!$E$2:$E$11</c:f>
              <c:numCache>
                <c:formatCode>General</c:formatCode>
                <c:ptCount val="10"/>
                <c:pt idx="7">
                  <c:v>11.0</c:v>
                </c:pt>
                <c:pt idx="8">
                  <c:v>20.0</c:v>
                </c:pt>
                <c:pt idx="9">
                  <c:v>20.0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Other/none/DK</c:v>
                </c:pt>
              </c:strCache>
            </c:strRef>
          </c:tx>
          <c:spPr>
            <a:ln>
              <a:solidFill>
                <a:schemeClr val="tx1"/>
              </a:solidFill>
              <a:prstDash val="lgDash"/>
            </a:ln>
          </c:spPr>
          <c:marker>
            <c:symbol val="none"/>
          </c:marker>
          <c:cat>
            <c:numRef>
              <c:f>Sheet1!$A$2:$A$11</c:f>
              <c:numCache>
                <c:formatCode>d\-mmm\-yy</c:formatCode>
                <c:ptCount val="10"/>
                <c:pt idx="0">
                  <c:v>38453.0</c:v>
                </c:pt>
                <c:pt idx="1">
                  <c:v>38966.0</c:v>
                </c:pt>
                <c:pt idx="2">
                  <c:v>39351.0</c:v>
                </c:pt>
                <c:pt idx="3">
                  <c:v>39677.0</c:v>
                </c:pt>
                <c:pt idx="4">
                  <c:v>40083.0</c:v>
                </c:pt>
                <c:pt idx="5">
                  <c:v>40259.0</c:v>
                </c:pt>
                <c:pt idx="6">
                  <c:v>41169.0</c:v>
                </c:pt>
                <c:pt idx="7">
                  <c:v>41526.0</c:v>
                </c:pt>
                <c:pt idx="8">
                  <c:v>41891.0</c:v>
                </c:pt>
                <c:pt idx="9">
                  <c:v>42109.0</c:v>
                </c:pt>
              </c:numCache>
            </c:numRef>
          </c:cat>
          <c:val>
            <c:numRef>
              <c:f>Sheet1!$F$2:$F$11</c:f>
              <c:numCache>
                <c:formatCode>General</c:formatCode>
                <c:ptCount val="10"/>
                <c:pt idx="0">
                  <c:v>33.0</c:v>
                </c:pt>
                <c:pt idx="1">
                  <c:v>49.0</c:v>
                </c:pt>
                <c:pt idx="2">
                  <c:v>50.0</c:v>
                </c:pt>
                <c:pt idx="3">
                  <c:v>34.0</c:v>
                </c:pt>
                <c:pt idx="4">
                  <c:v>36.0</c:v>
                </c:pt>
                <c:pt idx="5">
                  <c:v>35.0</c:v>
                </c:pt>
                <c:pt idx="6">
                  <c:v>42.0</c:v>
                </c:pt>
                <c:pt idx="7">
                  <c:v>42.0</c:v>
                </c:pt>
                <c:pt idx="8">
                  <c:v>37.0</c:v>
                </c:pt>
                <c:pt idx="9">
                  <c:v>36.0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41723848"/>
        <c:axId val="-2141720760"/>
      </c:lineChart>
      <c:dateAx>
        <c:axId val="-2141723848"/>
        <c:scaling>
          <c:orientation val="minMax"/>
        </c:scaling>
        <c:delete val="0"/>
        <c:axPos val="b"/>
        <c:numFmt formatCode="d\-mmm\-yy" sourceLinked="1"/>
        <c:majorTickMark val="out"/>
        <c:minorTickMark val="none"/>
        <c:tickLblPos val="nextTo"/>
        <c:crossAx val="-2141720760"/>
        <c:crosses val="autoZero"/>
        <c:auto val="0"/>
        <c:lblOffset val="100"/>
        <c:baseTimeUnit val="months"/>
        <c:majorUnit val="6.0"/>
        <c:majorTimeUnit val="months"/>
      </c:dateAx>
      <c:valAx>
        <c:axId val="-214172076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% choosing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4172384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Monthly CoS issued</c:v>
          </c:tx>
          <c:spPr>
            <a:ln w="38100">
              <a:solidFill>
                <a:schemeClr val="tx2">
                  <a:lumMod val="75000"/>
                </a:schemeClr>
              </a:solidFill>
              <a:prstDash val="solid"/>
            </a:ln>
          </c:spPr>
          <c:marker>
            <c:symbol val="none"/>
          </c:marker>
          <c:cat>
            <c:strRef>
              <c:f>Sheet1!$A$1:$A$51</c:f>
              <c:strCache>
                <c:ptCount val="51"/>
                <c:pt idx="0">
                  <c:v>Apr-11</c:v>
                </c:pt>
                <c:pt idx="1">
                  <c:v>May-11</c:v>
                </c:pt>
                <c:pt idx="2">
                  <c:v>Jun-11</c:v>
                </c:pt>
                <c:pt idx="3">
                  <c:v>Jul-11</c:v>
                </c:pt>
                <c:pt idx="4">
                  <c:v>Aug-11</c:v>
                </c:pt>
                <c:pt idx="5">
                  <c:v>Sep-11</c:v>
                </c:pt>
                <c:pt idx="6">
                  <c:v>Oct-11</c:v>
                </c:pt>
                <c:pt idx="7">
                  <c:v>Nov-11</c:v>
                </c:pt>
                <c:pt idx="8">
                  <c:v>Dec-11</c:v>
                </c:pt>
                <c:pt idx="9">
                  <c:v>Jan-12</c:v>
                </c:pt>
                <c:pt idx="10">
                  <c:v>Feb-12</c:v>
                </c:pt>
                <c:pt idx="11">
                  <c:v>Mar-12</c:v>
                </c:pt>
                <c:pt idx="12">
                  <c:v>Apr-12</c:v>
                </c:pt>
                <c:pt idx="13">
                  <c:v>May-12</c:v>
                </c:pt>
                <c:pt idx="14">
                  <c:v>Jun-12</c:v>
                </c:pt>
                <c:pt idx="15">
                  <c:v>Jul-12</c:v>
                </c:pt>
                <c:pt idx="16">
                  <c:v>Aug-12</c:v>
                </c:pt>
                <c:pt idx="17">
                  <c:v>Sep-12</c:v>
                </c:pt>
                <c:pt idx="18">
                  <c:v>Oct-12</c:v>
                </c:pt>
                <c:pt idx="19">
                  <c:v>Nov-12</c:v>
                </c:pt>
                <c:pt idx="20">
                  <c:v>Dec-12</c:v>
                </c:pt>
                <c:pt idx="21">
                  <c:v>Jan-13</c:v>
                </c:pt>
                <c:pt idx="22">
                  <c:v>Feb-13</c:v>
                </c:pt>
                <c:pt idx="23">
                  <c:v>Mar-13</c:v>
                </c:pt>
                <c:pt idx="24">
                  <c:v>Apr-13</c:v>
                </c:pt>
                <c:pt idx="25">
                  <c:v>May-13</c:v>
                </c:pt>
                <c:pt idx="26">
                  <c:v>Jun-13</c:v>
                </c:pt>
                <c:pt idx="27">
                  <c:v>Jul-13</c:v>
                </c:pt>
                <c:pt idx="28">
                  <c:v>Aug-13</c:v>
                </c:pt>
                <c:pt idx="29">
                  <c:v>Sep-13</c:v>
                </c:pt>
                <c:pt idx="30">
                  <c:v>Oct-13</c:v>
                </c:pt>
                <c:pt idx="31">
                  <c:v>Nov-13</c:v>
                </c:pt>
                <c:pt idx="32">
                  <c:v>Dec-13</c:v>
                </c:pt>
                <c:pt idx="33">
                  <c:v>Jan-14</c:v>
                </c:pt>
                <c:pt idx="34">
                  <c:v>Feb-14</c:v>
                </c:pt>
                <c:pt idx="35">
                  <c:v>Mar-14</c:v>
                </c:pt>
                <c:pt idx="36">
                  <c:v>Apr-14</c:v>
                </c:pt>
                <c:pt idx="37">
                  <c:v>May-14</c:v>
                </c:pt>
                <c:pt idx="38">
                  <c:v>Jun-14</c:v>
                </c:pt>
                <c:pt idx="39">
                  <c:v>Jul-14</c:v>
                </c:pt>
                <c:pt idx="40">
                  <c:v>Aug-14</c:v>
                </c:pt>
                <c:pt idx="41">
                  <c:v>Sep-14</c:v>
                </c:pt>
                <c:pt idx="42">
                  <c:v>Oct-14</c:v>
                </c:pt>
                <c:pt idx="43">
                  <c:v>Nov-14</c:v>
                </c:pt>
                <c:pt idx="44">
                  <c:v>Dec-14</c:v>
                </c:pt>
                <c:pt idx="45">
                  <c:v>Jan-15</c:v>
                </c:pt>
                <c:pt idx="46">
                  <c:v>Feb-15</c:v>
                </c:pt>
                <c:pt idx="47">
                  <c:v>Mar-15</c:v>
                </c:pt>
                <c:pt idx="48">
                  <c:v>Apr-15</c:v>
                </c:pt>
                <c:pt idx="49">
                  <c:v>May-15</c:v>
                </c:pt>
                <c:pt idx="50">
                  <c:v>June-15</c:v>
                </c:pt>
              </c:strCache>
            </c:strRef>
          </c:cat>
          <c:val>
            <c:numRef>
              <c:f>Sheet1!$B$1:$B$50</c:f>
              <c:numCache>
                <c:formatCode>_-* #,##0_-;\-* #,##0_-;_-* "-"??_-;_-@_-</c:formatCode>
                <c:ptCount val="50"/>
                <c:pt idx="0">
                  <c:v>1019.0</c:v>
                </c:pt>
                <c:pt idx="1">
                  <c:v>799.0</c:v>
                </c:pt>
                <c:pt idx="2">
                  <c:v>859.0</c:v>
                </c:pt>
                <c:pt idx="3">
                  <c:v>871.0</c:v>
                </c:pt>
                <c:pt idx="4">
                  <c:v>843.0</c:v>
                </c:pt>
                <c:pt idx="5">
                  <c:v>744.0</c:v>
                </c:pt>
                <c:pt idx="6">
                  <c:v>678.0</c:v>
                </c:pt>
                <c:pt idx="7">
                  <c:v>795.0</c:v>
                </c:pt>
                <c:pt idx="8">
                  <c:v>759.0</c:v>
                </c:pt>
                <c:pt idx="9">
                  <c:v>736.0</c:v>
                </c:pt>
                <c:pt idx="10">
                  <c:v>884.0</c:v>
                </c:pt>
                <c:pt idx="11">
                  <c:v>1057.0</c:v>
                </c:pt>
                <c:pt idx="12">
                  <c:v>1132.0</c:v>
                </c:pt>
                <c:pt idx="13">
                  <c:v>979.0</c:v>
                </c:pt>
                <c:pt idx="14">
                  <c:v>1054.0</c:v>
                </c:pt>
                <c:pt idx="15">
                  <c:v>1026.0</c:v>
                </c:pt>
                <c:pt idx="16">
                  <c:v>813.0</c:v>
                </c:pt>
                <c:pt idx="17">
                  <c:v>831.0</c:v>
                </c:pt>
                <c:pt idx="18">
                  <c:v>769.0</c:v>
                </c:pt>
                <c:pt idx="19">
                  <c:v>831.0</c:v>
                </c:pt>
                <c:pt idx="20">
                  <c:v>784.0</c:v>
                </c:pt>
                <c:pt idx="21">
                  <c:v>746.0</c:v>
                </c:pt>
                <c:pt idx="22">
                  <c:v>1003.0</c:v>
                </c:pt>
                <c:pt idx="23">
                  <c:v>1066.0</c:v>
                </c:pt>
                <c:pt idx="24">
                  <c:v>1288.0</c:v>
                </c:pt>
                <c:pt idx="25">
                  <c:v>777.0</c:v>
                </c:pt>
                <c:pt idx="26">
                  <c:v>1392.0</c:v>
                </c:pt>
                <c:pt idx="27">
                  <c:v>1502.0</c:v>
                </c:pt>
                <c:pt idx="28">
                  <c:v>1195.0</c:v>
                </c:pt>
                <c:pt idx="29">
                  <c:v>1173.0</c:v>
                </c:pt>
                <c:pt idx="30">
                  <c:v>1054.0</c:v>
                </c:pt>
                <c:pt idx="31">
                  <c:v>1058.0</c:v>
                </c:pt>
                <c:pt idx="32">
                  <c:v>1318.0</c:v>
                </c:pt>
                <c:pt idx="33">
                  <c:v>935.0</c:v>
                </c:pt>
                <c:pt idx="34">
                  <c:v>1397.0</c:v>
                </c:pt>
                <c:pt idx="35">
                  <c:v>1156.0</c:v>
                </c:pt>
                <c:pt idx="36">
                  <c:v>1744.0</c:v>
                </c:pt>
                <c:pt idx="37">
                  <c:v>1123.0</c:v>
                </c:pt>
                <c:pt idx="38">
                  <c:v>1751.0</c:v>
                </c:pt>
                <c:pt idx="39">
                  <c:v>1799.0</c:v>
                </c:pt>
                <c:pt idx="40">
                  <c:v>1839.0</c:v>
                </c:pt>
                <c:pt idx="41">
                  <c:v>1615.0</c:v>
                </c:pt>
                <c:pt idx="42">
                  <c:v>1505.0</c:v>
                </c:pt>
                <c:pt idx="43">
                  <c:v>1773.0</c:v>
                </c:pt>
                <c:pt idx="44">
                  <c:v>1853.0</c:v>
                </c:pt>
                <c:pt idx="45">
                  <c:v>1747.0</c:v>
                </c:pt>
                <c:pt idx="46">
                  <c:v>2454.0</c:v>
                </c:pt>
                <c:pt idx="47">
                  <c:v>1549.0</c:v>
                </c:pt>
                <c:pt idx="48">
                  <c:v>1910.0</c:v>
                </c:pt>
                <c:pt idx="49" formatCode="#,##0">
                  <c:v>2277.0</c:v>
                </c:pt>
              </c:numCache>
            </c:numRef>
          </c:val>
          <c:smooth val="0"/>
        </c:ser>
        <c:ser>
          <c:idx val="1"/>
          <c:order val="1"/>
          <c:tx>
            <c:v>Average CoS available</c:v>
          </c:tx>
          <c:spPr>
            <a:ln>
              <a:solidFill>
                <a:schemeClr val="tx1"/>
              </a:solidFill>
              <a:prstDash val="sysDash"/>
            </a:ln>
          </c:spPr>
          <c:marker>
            <c:symbol val="none"/>
          </c:marker>
          <c:val>
            <c:numRef>
              <c:f>Sheet1!$E$1:$E$51</c:f>
              <c:numCache>
                <c:formatCode>General</c:formatCode>
                <c:ptCount val="51"/>
                <c:pt idx="0">
                  <c:v>1725.0</c:v>
                </c:pt>
                <c:pt idx="1">
                  <c:v>1725.0</c:v>
                </c:pt>
                <c:pt idx="2">
                  <c:v>1725.0</c:v>
                </c:pt>
                <c:pt idx="3">
                  <c:v>1725.0</c:v>
                </c:pt>
                <c:pt idx="4">
                  <c:v>1725.0</c:v>
                </c:pt>
                <c:pt idx="5">
                  <c:v>1725.0</c:v>
                </c:pt>
                <c:pt idx="6">
                  <c:v>1725.0</c:v>
                </c:pt>
                <c:pt idx="7">
                  <c:v>1725.0</c:v>
                </c:pt>
                <c:pt idx="8">
                  <c:v>1725.0</c:v>
                </c:pt>
                <c:pt idx="9">
                  <c:v>1725.0</c:v>
                </c:pt>
                <c:pt idx="10">
                  <c:v>1725.0</c:v>
                </c:pt>
                <c:pt idx="11">
                  <c:v>1725.0</c:v>
                </c:pt>
                <c:pt idx="12">
                  <c:v>1725.0</c:v>
                </c:pt>
                <c:pt idx="13">
                  <c:v>1725.0</c:v>
                </c:pt>
                <c:pt idx="14">
                  <c:v>1725.0</c:v>
                </c:pt>
                <c:pt idx="15">
                  <c:v>1725.0</c:v>
                </c:pt>
                <c:pt idx="16">
                  <c:v>1725.0</c:v>
                </c:pt>
                <c:pt idx="17">
                  <c:v>1725.0</c:v>
                </c:pt>
                <c:pt idx="18">
                  <c:v>1725.0</c:v>
                </c:pt>
                <c:pt idx="19">
                  <c:v>1725.0</c:v>
                </c:pt>
                <c:pt idx="20">
                  <c:v>1725.0</c:v>
                </c:pt>
                <c:pt idx="21">
                  <c:v>1725.0</c:v>
                </c:pt>
                <c:pt idx="22">
                  <c:v>1725.0</c:v>
                </c:pt>
                <c:pt idx="23">
                  <c:v>1725.0</c:v>
                </c:pt>
                <c:pt idx="24">
                  <c:v>1725.0</c:v>
                </c:pt>
                <c:pt idx="25">
                  <c:v>1725.0</c:v>
                </c:pt>
                <c:pt idx="26">
                  <c:v>1725.0</c:v>
                </c:pt>
                <c:pt idx="27">
                  <c:v>1725.0</c:v>
                </c:pt>
                <c:pt idx="28">
                  <c:v>1725.0</c:v>
                </c:pt>
                <c:pt idx="29">
                  <c:v>1725.0</c:v>
                </c:pt>
                <c:pt idx="30">
                  <c:v>1725.0</c:v>
                </c:pt>
                <c:pt idx="31">
                  <c:v>1725.0</c:v>
                </c:pt>
                <c:pt idx="32">
                  <c:v>1725.0</c:v>
                </c:pt>
                <c:pt idx="33">
                  <c:v>1725.0</c:v>
                </c:pt>
                <c:pt idx="34">
                  <c:v>1725.0</c:v>
                </c:pt>
                <c:pt idx="35">
                  <c:v>1725.0</c:v>
                </c:pt>
                <c:pt idx="36">
                  <c:v>1725.0</c:v>
                </c:pt>
                <c:pt idx="37">
                  <c:v>1725.0</c:v>
                </c:pt>
                <c:pt idx="38">
                  <c:v>1725.0</c:v>
                </c:pt>
                <c:pt idx="39">
                  <c:v>1725.0</c:v>
                </c:pt>
                <c:pt idx="40">
                  <c:v>1725.0</c:v>
                </c:pt>
                <c:pt idx="41">
                  <c:v>1725.0</c:v>
                </c:pt>
                <c:pt idx="42">
                  <c:v>1725.0</c:v>
                </c:pt>
                <c:pt idx="43">
                  <c:v>1725.0</c:v>
                </c:pt>
                <c:pt idx="44">
                  <c:v>1725.0</c:v>
                </c:pt>
                <c:pt idx="45">
                  <c:v>1725.0</c:v>
                </c:pt>
                <c:pt idx="46">
                  <c:v>1725.0</c:v>
                </c:pt>
                <c:pt idx="47">
                  <c:v>1725.0</c:v>
                </c:pt>
                <c:pt idx="48">
                  <c:v>1725.0</c:v>
                </c:pt>
                <c:pt idx="49">
                  <c:v>1725.0</c:v>
                </c:pt>
                <c:pt idx="50">
                  <c:v>1725.0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65961592"/>
        <c:axId val="2065746296"/>
      </c:lineChart>
      <c:catAx>
        <c:axId val="20659615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400"/>
            </a:pPr>
            <a:endParaRPr lang="en-US"/>
          </a:p>
        </c:txPr>
        <c:crossAx val="2065746296"/>
        <c:crosses val="autoZero"/>
        <c:auto val="1"/>
        <c:lblAlgn val="ctr"/>
        <c:lblOffset val="100"/>
        <c:noMultiLvlLbl val="0"/>
      </c:catAx>
      <c:valAx>
        <c:axId val="206574629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Monthly permit</a:t>
                </a:r>
                <a:r>
                  <a:rPr lang="en-US" sz="1600" baseline="0"/>
                  <a:t> issued</a:t>
                </a:r>
                <a:endParaRPr lang="en-US" sz="1600"/>
              </a:p>
            </c:rich>
          </c:tx>
          <c:layout/>
          <c:overlay val="0"/>
        </c:title>
        <c:numFmt formatCode="_-* #,##0_-;\-* #,##0_-;_-* &quot;-&quot;??_-;_-@_-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06596159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17536095023258"/>
          <c:y val="0.0473827949464985"/>
          <c:w val="0.68761937079455"/>
          <c:h val="0.0449168583258577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noFill/>
            <a:ln>
              <a:noFill/>
            </a:ln>
          </c:spPr>
          <c:invertIfNegative val="0"/>
          <c:errBars>
            <c:errBarType val="both"/>
            <c:errValType val="cust"/>
            <c:noEndCap val="0"/>
            <c:plus>
              <c:numRef>
                <c:f>Sheet1!$X$5:$X$16</c:f>
                <c:numCache>
                  <c:formatCode>General</c:formatCode>
                  <c:ptCount val="8"/>
                  <c:pt idx="0">
                    <c:v>5.0</c:v>
                  </c:pt>
                  <c:pt idx="1">
                    <c:v>5.0</c:v>
                  </c:pt>
                  <c:pt idx="2">
                    <c:v>2.5</c:v>
                  </c:pt>
                  <c:pt idx="3">
                    <c:v>2.5</c:v>
                  </c:pt>
                  <c:pt idx="4">
                    <c:v>5.0</c:v>
                  </c:pt>
                  <c:pt idx="5">
                    <c:v>5.0</c:v>
                  </c:pt>
                  <c:pt idx="6">
                    <c:v>5.0</c:v>
                  </c:pt>
                </c:numCache>
              </c:numRef>
            </c:plus>
            <c:minus>
              <c:numRef>
                <c:f>Sheet1!$X$5:$X$16</c:f>
                <c:numCache>
                  <c:formatCode>General</c:formatCode>
                  <c:ptCount val="8"/>
                  <c:pt idx="0">
                    <c:v>5.0</c:v>
                  </c:pt>
                  <c:pt idx="1">
                    <c:v>5.0</c:v>
                  </c:pt>
                  <c:pt idx="2">
                    <c:v>2.5</c:v>
                  </c:pt>
                  <c:pt idx="3">
                    <c:v>2.5</c:v>
                  </c:pt>
                  <c:pt idx="4">
                    <c:v>5.0</c:v>
                  </c:pt>
                  <c:pt idx="5">
                    <c:v>5.0</c:v>
                  </c:pt>
                  <c:pt idx="6">
                    <c:v>5.0</c:v>
                  </c:pt>
                </c:numCache>
              </c:numRef>
            </c:minus>
            <c:spPr>
              <a:ln w="28575">
                <a:solidFill>
                  <a:schemeClr val="tx2"/>
                </a:solidFill>
              </a:ln>
            </c:spPr>
          </c:errBars>
          <c:cat>
            <c:strRef>
              <c:f>Sheet1!$R$5:$R$13</c:f>
              <c:strCache>
                <c:ptCount val="7"/>
                <c:pt idx="0">
                  <c:v>Nurses &amp; Midwives</c:v>
                </c:pt>
                <c:pt idx="1">
                  <c:v>Retail managers</c:v>
                </c:pt>
                <c:pt idx="2">
                  <c:v>Engineers</c:v>
                </c:pt>
                <c:pt idx="3">
                  <c:v>Sales &amp; marketing officers</c:v>
                </c:pt>
                <c:pt idx="4">
                  <c:v>IT professionals</c:v>
                </c:pt>
                <c:pt idx="5">
                  <c:v>Corporate managers</c:v>
                </c:pt>
                <c:pt idx="6">
                  <c:v>Health professionals</c:v>
                </c:pt>
              </c:strCache>
            </c:strRef>
          </c:cat>
          <c:val>
            <c:numRef>
              <c:f>Sheet1!$V$5:$V$13</c:f>
              <c:numCache>
                <c:formatCode>General</c:formatCode>
                <c:ptCount val="7"/>
                <c:pt idx="0">
                  <c:v>95.0</c:v>
                </c:pt>
                <c:pt idx="1">
                  <c:v>85.0</c:v>
                </c:pt>
                <c:pt idx="2">
                  <c:v>72.5</c:v>
                </c:pt>
                <c:pt idx="3">
                  <c:v>72.5</c:v>
                </c:pt>
                <c:pt idx="4">
                  <c:v>65.0</c:v>
                </c:pt>
                <c:pt idx="5">
                  <c:v>55.0</c:v>
                </c:pt>
                <c:pt idx="6">
                  <c:v>45.0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9551288"/>
        <c:axId val="-2139548312"/>
      </c:barChart>
      <c:catAx>
        <c:axId val="-2139551288"/>
        <c:scaling>
          <c:orientation val="minMax"/>
        </c:scaling>
        <c:delete val="0"/>
        <c:axPos val="l"/>
        <c:majorTickMark val="out"/>
        <c:minorTickMark val="none"/>
        <c:tickLblPos val="nextTo"/>
        <c:crossAx val="-2139548312"/>
        <c:crosses val="autoZero"/>
        <c:auto val="1"/>
        <c:lblAlgn val="ctr"/>
        <c:lblOffset val="100"/>
        <c:noMultiLvlLbl val="0"/>
      </c:catAx>
      <c:valAx>
        <c:axId val="-213954831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-21395512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numRef>
              <c:f>[2]vi_04!$E$2:$N$2</c:f>
              <c:numCache>
                <c:formatCode>General</c:formatCode>
                <c:ptCount val="10"/>
                <c:pt idx="0">
                  <c:v>2005.0</c:v>
                </c:pt>
                <c:pt idx="1">
                  <c:v>2006.0</c:v>
                </c:pt>
                <c:pt idx="2">
                  <c:v>2007.0</c:v>
                </c:pt>
                <c:pt idx="3">
                  <c:v>2008.0</c:v>
                </c:pt>
                <c:pt idx="4">
                  <c:v>2009.0</c:v>
                </c:pt>
                <c:pt idx="5">
                  <c:v>2010.0</c:v>
                </c:pt>
                <c:pt idx="6">
                  <c:v>2011.0</c:v>
                </c:pt>
                <c:pt idx="7">
                  <c:v>2012.0</c:v>
                </c:pt>
                <c:pt idx="8">
                  <c:v>2013.0</c:v>
                </c:pt>
                <c:pt idx="9">
                  <c:v>2014.0</c:v>
                </c:pt>
              </c:numCache>
            </c:numRef>
          </c:cat>
          <c:val>
            <c:numRef>
              <c:f>[2]vi_04!$E$13:$N$13</c:f>
              <c:numCache>
                <c:formatCode>#,##0</c:formatCode>
                <c:ptCount val="10"/>
                <c:pt idx="0">
                  <c:v>66214.0</c:v>
                </c:pt>
                <c:pt idx="1">
                  <c:v>72921.0</c:v>
                </c:pt>
                <c:pt idx="2">
                  <c:v>65419.0</c:v>
                </c:pt>
                <c:pt idx="3">
                  <c:v>55837.0</c:v>
                </c:pt>
                <c:pt idx="4">
                  <c:v>36287.0</c:v>
                </c:pt>
                <c:pt idx="5">
                  <c:v>39922.0</c:v>
                </c:pt>
                <c:pt idx="6">
                  <c:v>38088.0</c:v>
                </c:pt>
                <c:pt idx="7">
                  <c:v>39171.0</c:v>
                </c:pt>
                <c:pt idx="8">
                  <c:v>45636.0</c:v>
                </c:pt>
                <c:pt idx="9">
                  <c:v>52478.0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45558040"/>
        <c:axId val="-2145690312"/>
      </c:barChart>
      <c:catAx>
        <c:axId val="-2145558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-2145690312"/>
        <c:crosses val="autoZero"/>
        <c:auto val="1"/>
        <c:lblAlgn val="ctr"/>
        <c:lblOffset val="100"/>
        <c:noMultiLvlLbl val="0"/>
      </c:catAx>
      <c:valAx>
        <c:axId val="-214569031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-21455580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3"/>
          <c:order val="0"/>
          <c:tx>
            <c:strRef>
              <c:f>'chart 2'!$E$4</c:f>
              <c:strCache>
                <c:ptCount val="1"/>
                <c:pt idx="0">
                  <c:v>Work</c:v>
                </c:pt>
              </c:strCache>
            </c:strRef>
          </c:tx>
          <c:invertIfNegative val="0"/>
          <c:cat>
            <c:numRef>
              <c:f>'chart 2'!$F$2:$W$2</c:f>
              <c:numCache>
                <c:formatCode>0</c:formatCode>
                <c:ptCount val="18"/>
                <c:pt idx="0">
                  <c:v>1997.0</c:v>
                </c:pt>
                <c:pt idx="1">
                  <c:v>1998.0</c:v>
                </c:pt>
                <c:pt idx="2">
                  <c:v>1999.0</c:v>
                </c:pt>
                <c:pt idx="3">
                  <c:v>2000.0</c:v>
                </c:pt>
                <c:pt idx="4">
                  <c:v>2001.0</c:v>
                </c:pt>
                <c:pt idx="5">
                  <c:v>2002.0</c:v>
                </c:pt>
                <c:pt idx="6">
                  <c:v>2003.0</c:v>
                </c:pt>
                <c:pt idx="7">
                  <c:v>2004.0</c:v>
                </c:pt>
                <c:pt idx="8">
                  <c:v>2005.0</c:v>
                </c:pt>
                <c:pt idx="9">
                  <c:v>2006.0</c:v>
                </c:pt>
                <c:pt idx="10">
                  <c:v>2007.0</c:v>
                </c:pt>
                <c:pt idx="11">
                  <c:v>2008.0</c:v>
                </c:pt>
                <c:pt idx="12">
                  <c:v>2009.0</c:v>
                </c:pt>
                <c:pt idx="13">
                  <c:v>2010.0</c:v>
                </c:pt>
                <c:pt idx="14">
                  <c:v>2011.0</c:v>
                </c:pt>
                <c:pt idx="15">
                  <c:v>2012.0</c:v>
                </c:pt>
                <c:pt idx="16">
                  <c:v>2013.0</c:v>
                </c:pt>
                <c:pt idx="17">
                  <c:v>2014.0</c:v>
                </c:pt>
              </c:numCache>
            </c:numRef>
          </c:cat>
          <c:val>
            <c:numRef>
              <c:f>'chart 2'!$F$4:$W$4</c:f>
              <c:numCache>
                <c:formatCode>#,##0</c:formatCode>
                <c:ptCount val="18"/>
                <c:pt idx="0">
                  <c:v>9908.0</c:v>
                </c:pt>
                <c:pt idx="1">
                  <c:v>11234.0</c:v>
                </c:pt>
                <c:pt idx="2">
                  <c:v>11481.0</c:v>
                </c:pt>
                <c:pt idx="3">
                  <c:v>15608.0</c:v>
                </c:pt>
                <c:pt idx="4">
                  <c:v>15253.0</c:v>
                </c:pt>
                <c:pt idx="5">
                  <c:v>19798.0</c:v>
                </c:pt>
                <c:pt idx="6">
                  <c:v>29636.0</c:v>
                </c:pt>
                <c:pt idx="7">
                  <c:v>42258.0</c:v>
                </c:pt>
                <c:pt idx="8">
                  <c:v>63014.0</c:v>
                </c:pt>
                <c:pt idx="9">
                  <c:v>31831.0</c:v>
                </c:pt>
                <c:pt idx="10">
                  <c:v>37209.0</c:v>
                </c:pt>
                <c:pt idx="11">
                  <c:v>60768.0</c:v>
                </c:pt>
                <c:pt idx="12">
                  <c:v>81185.0</c:v>
                </c:pt>
                <c:pt idx="13">
                  <c:v>84347.0</c:v>
                </c:pt>
                <c:pt idx="14">
                  <c:v>69892.0</c:v>
                </c:pt>
                <c:pt idx="15">
                  <c:v>62195.0</c:v>
                </c:pt>
                <c:pt idx="16">
                  <c:v>59273.0</c:v>
                </c:pt>
                <c:pt idx="17">
                  <c:v>38774.0</c:v>
                </c:pt>
              </c:numCache>
            </c:numRef>
          </c:val>
        </c:ser>
        <c:ser>
          <c:idx val="4"/>
          <c:order val="1"/>
          <c:tx>
            <c:strRef>
              <c:f>'chart 2'!$E$5</c:f>
              <c:strCache>
                <c:ptCount val="1"/>
                <c:pt idx="0">
                  <c:v>Asylum</c:v>
                </c:pt>
              </c:strCache>
            </c:strRef>
          </c:tx>
          <c:invertIfNegative val="0"/>
          <c:cat>
            <c:numRef>
              <c:f>'chart 2'!$F$2:$W$2</c:f>
              <c:numCache>
                <c:formatCode>0</c:formatCode>
                <c:ptCount val="18"/>
                <c:pt idx="0">
                  <c:v>1997.0</c:v>
                </c:pt>
                <c:pt idx="1">
                  <c:v>1998.0</c:v>
                </c:pt>
                <c:pt idx="2">
                  <c:v>1999.0</c:v>
                </c:pt>
                <c:pt idx="3">
                  <c:v>2000.0</c:v>
                </c:pt>
                <c:pt idx="4">
                  <c:v>2001.0</c:v>
                </c:pt>
                <c:pt idx="5">
                  <c:v>2002.0</c:v>
                </c:pt>
                <c:pt idx="6">
                  <c:v>2003.0</c:v>
                </c:pt>
                <c:pt idx="7">
                  <c:v>2004.0</c:v>
                </c:pt>
                <c:pt idx="8">
                  <c:v>2005.0</c:v>
                </c:pt>
                <c:pt idx="9">
                  <c:v>2006.0</c:v>
                </c:pt>
                <c:pt idx="10">
                  <c:v>2007.0</c:v>
                </c:pt>
                <c:pt idx="11">
                  <c:v>2008.0</c:v>
                </c:pt>
                <c:pt idx="12">
                  <c:v>2009.0</c:v>
                </c:pt>
                <c:pt idx="13">
                  <c:v>2010.0</c:v>
                </c:pt>
                <c:pt idx="14">
                  <c:v>2011.0</c:v>
                </c:pt>
                <c:pt idx="15">
                  <c:v>2012.0</c:v>
                </c:pt>
                <c:pt idx="16">
                  <c:v>2013.0</c:v>
                </c:pt>
                <c:pt idx="17">
                  <c:v>2014.0</c:v>
                </c:pt>
              </c:numCache>
            </c:numRef>
          </c:cat>
          <c:val>
            <c:numRef>
              <c:f>'chart 2'!$F$5:$W$5</c:f>
              <c:numCache>
                <c:formatCode>#,##0</c:formatCode>
                <c:ptCount val="18"/>
                <c:pt idx="0">
                  <c:v>11780.0</c:v>
                </c:pt>
                <c:pt idx="1">
                  <c:v>12632.0</c:v>
                </c:pt>
                <c:pt idx="2">
                  <c:v>38661.0</c:v>
                </c:pt>
                <c:pt idx="3">
                  <c:v>45952.0</c:v>
                </c:pt>
                <c:pt idx="4">
                  <c:v>28522.0</c:v>
                </c:pt>
                <c:pt idx="5">
                  <c:v>29938.0</c:v>
                </c:pt>
                <c:pt idx="6">
                  <c:v>22104.0</c:v>
                </c:pt>
                <c:pt idx="7">
                  <c:v>52553.0</c:v>
                </c:pt>
                <c:pt idx="8">
                  <c:v>67810.0</c:v>
                </c:pt>
                <c:pt idx="9">
                  <c:v>30654.0</c:v>
                </c:pt>
                <c:pt idx="10">
                  <c:v>14191.0</c:v>
                </c:pt>
                <c:pt idx="11">
                  <c:v>2824.0</c:v>
                </c:pt>
                <c:pt idx="12">
                  <c:v>3110.0</c:v>
                </c:pt>
                <c:pt idx="13">
                  <c:v>4931.0</c:v>
                </c:pt>
                <c:pt idx="14">
                  <c:v>13003.0</c:v>
                </c:pt>
                <c:pt idx="15">
                  <c:v>11434.0</c:v>
                </c:pt>
                <c:pt idx="16">
                  <c:v>21266.0</c:v>
                </c:pt>
                <c:pt idx="17">
                  <c:v>17191.0</c:v>
                </c:pt>
              </c:numCache>
            </c:numRef>
          </c:val>
        </c:ser>
        <c:ser>
          <c:idx val="5"/>
          <c:order val="2"/>
          <c:tx>
            <c:strRef>
              <c:f>'chart 2'!$E$6</c:f>
              <c:strCache>
                <c:ptCount val="1"/>
                <c:pt idx="0">
                  <c:v>Family</c:v>
                </c:pt>
              </c:strCache>
            </c:strRef>
          </c:tx>
          <c:invertIfNegative val="0"/>
          <c:cat>
            <c:numRef>
              <c:f>'chart 2'!$F$2:$W$2</c:f>
              <c:numCache>
                <c:formatCode>0</c:formatCode>
                <c:ptCount val="18"/>
                <c:pt idx="0">
                  <c:v>1997.0</c:v>
                </c:pt>
                <c:pt idx="1">
                  <c:v>1998.0</c:v>
                </c:pt>
                <c:pt idx="2">
                  <c:v>1999.0</c:v>
                </c:pt>
                <c:pt idx="3">
                  <c:v>2000.0</c:v>
                </c:pt>
                <c:pt idx="4">
                  <c:v>2001.0</c:v>
                </c:pt>
                <c:pt idx="5">
                  <c:v>2002.0</c:v>
                </c:pt>
                <c:pt idx="6">
                  <c:v>2003.0</c:v>
                </c:pt>
                <c:pt idx="7">
                  <c:v>2004.0</c:v>
                </c:pt>
                <c:pt idx="8">
                  <c:v>2005.0</c:v>
                </c:pt>
                <c:pt idx="9">
                  <c:v>2006.0</c:v>
                </c:pt>
                <c:pt idx="10">
                  <c:v>2007.0</c:v>
                </c:pt>
                <c:pt idx="11">
                  <c:v>2008.0</c:v>
                </c:pt>
                <c:pt idx="12">
                  <c:v>2009.0</c:v>
                </c:pt>
                <c:pt idx="13">
                  <c:v>2010.0</c:v>
                </c:pt>
                <c:pt idx="14">
                  <c:v>2011.0</c:v>
                </c:pt>
                <c:pt idx="15">
                  <c:v>2012.0</c:v>
                </c:pt>
                <c:pt idx="16">
                  <c:v>2013.0</c:v>
                </c:pt>
                <c:pt idx="17">
                  <c:v>2014.0</c:v>
                </c:pt>
              </c:numCache>
            </c:numRef>
          </c:cat>
          <c:val>
            <c:numRef>
              <c:f>'chart 2'!$F$6:$W$6</c:f>
              <c:numCache>
                <c:formatCode>#,##0</c:formatCode>
                <c:ptCount val="18"/>
                <c:pt idx="0">
                  <c:v>32986.0</c:v>
                </c:pt>
                <c:pt idx="1">
                  <c:v>39616.0</c:v>
                </c:pt>
                <c:pt idx="2">
                  <c:v>42156.0</c:v>
                </c:pt>
                <c:pt idx="3">
                  <c:v>53064.0</c:v>
                </c:pt>
                <c:pt idx="4">
                  <c:v>56873.0</c:v>
                </c:pt>
                <c:pt idx="5">
                  <c:v>52760.0</c:v>
                </c:pt>
                <c:pt idx="6">
                  <c:v>65200.0</c:v>
                </c:pt>
                <c:pt idx="7">
                  <c:v>33242.0</c:v>
                </c:pt>
                <c:pt idx="8">
                  <c:v>37336.0</c:v>
                </c:pt>
                <c:pt idx="9">
                  <c:v>59802.0</c:v>
                </c:pt>
                <c:pt idx="10">
                  <c:v>50822.0</c:v>
                </c:pt>
                <c:pt idx="11">
                  <c:v>55348.0</c:v>
                </c:pt>
                <c:pt idx="12">
                  <c:v>72239.0</c:v>
                </c:pt>
                <c:pt idx="13">
                  <c:v>69228.0</c:v>
                </c:pt>
                <c:pt idx="14">
                  <c:v>54086.0</c:v>
                </c:pt>
                <c:pt idx="15">
                  <c:v>47374.0</c:v>
                </c:pt>
                <c:pt idx="16">
                  <c:v>59649.0</c:v>
                </c:pt>
                <c:pt idx="17">
                  <c:v>32604.0</c:v>
                </c:pt>
              </c:numCache>
            </c:numRef>
          </c:val>
        </c:ser>
        <c:ser>
          <c:idx val="0"/>
          <c:order val="3"/>
          <c:tx>
            <c:strRef>
              <c:f>'chart 2'!$E$7</c:f>
              <c:strCache>
                <c:ptCount val="1"/>
                <c:pt idx="0">
                  <c:v>Other</c:v>
                </c:pt>
              </c:strCache>
            </c:strRef>
          </c:tx>
          <c:invertIfNegative val="0"/>
          <c:cat>
            <c:numRef>
              <c:f>'chart 2'!$F$2:$W$2</c:f>
              <c:numCache>
                <c:formatCode>0</c:formatCode>
                <c:ptCount val="18"/>
                <c:pt idx="0">
                  <c:v>1997.0</c:v>
                </c:pt>
                <c:pt idx="1">
                  <c:v>1998.0</c:v>
                </c:pt>
                <c:pt idx="2">
                  <c:v>1999.0</c:v>
                </c:pt>
                <c:pt idx="3">
                  <c:v>2000.0</c:v>
                </c:pt>
                <c:pt idx="4">
                  <c:v>2001.0</c:v>
                </c:pt>
                <c:pt idx="5">
                  <c:v>2002.0</c:v>
                </c:pt>
                <c:pt idx="6">
                  <c:v>2003.0</c:v>
                </c:pt>
                <c:pt idx="7">
                  <c:v>2004.0</c:v>
                </c:pt>
                <c:pt idx="8">
                  <c:v>2005.0</c:v>
                </c:pt>
                <c:pt idx="9">
                  <c:v>2006.0</c:v>
                </c:pt>
                <c:pt idx="10">
                  <c:v>2007.0</c:v>
                </c:pt>
                <c:pt idx="11">
                  <c:v>2008.0</c:v>
                </c:pt>
                <c:pt idx="12">
                  <c:v>2009.0</c:v>
                </c:pt>
                <c:pt idx="13">
                  <c:v>2010.0</c:v>
                </c:pt>
                <c:pt idx="14">
                  <c:v>2011.0</c:v>
                </c:pt>
                <c:pt idx="15">
                  <c:v>2012.0</c:v>
                </c:pt>
                <c:pt idx="16">
                  <c:v>2013.0</c:v>
                </c:pt>
                <c:pt idx="17">
                  <c:v>2014.0</c:v>
                </c:pt>
              </c:numCache>
            </c:numRef>
          </c:cat>
          <c:val>
            <c:numRef>
              <c:f>'chart 2'!$F$7:$W$7</c:f>
              <c:numCache>
                <c:formatCode>#,##0</c:formatCode>
                <c:ptCount val="18"/>
                <c:pt idx="0">
                  <c:v>4050.5</c:v>
                </c:pt>
                <c:pt idx="1">
                  <c:v>6307.0</c:v>
                </c:pt>
                <c:pt idx="2">
                  <c:v>4819.0</c:v>
                </c:pt>
                <c:pt idx="3">
                  <c:v>11319.0</c:v>
                </c:pt>
                <c:pt idx="4">
                  <c:v>7761.5</c:v>
                </c:pt>
                <c:pt idx="5">
                  <c:v>13470.0</c:v>
                </c:pt>
                <c:pt idx="6">
                  <c:v>22338.0</c:v>
                </c:pt>
                <c:pt idx="7">
                  <c:v>11156.0</c:v>
                </c:pt>
                <c:pt idx="8">
                  <c:v>10961.0</c:v>
                </c:pt>
                <c:pt idx="9">
                  <c:v>12159.0</c:v>
                </c:pt>
                <c:pt idx="10">
                  <c:v>22632.0</c:v>
                </c:pt>
                <c:pt idx="11">
                  <c:v>29995.5</c:v>
                </c:pt>
                <c:pt idx="12">
                  <c:v>38247.0</c:v>
                </c:pt>
                <c:pt idx="13">
                  <c:v>82686.0</c:v>
                </c:pt>
                <c:pt idx="14">
                  <c:v>29897.0</c:v>
                </c:pt>
                <c:pt idx="15">
                  <c:v>8746.0</c:v>
                </c:pt>
                <c:pt idx="16">
                  <c:v>14501.0</c:v>
                </c:pt>
                <c:pt idx="17">
                  <c:v>14578.0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146292712"/>
        <c:axId val="2069993400"/>
      </c:barChart>
      <c:catAx>
        <c:axId val="-2146292712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crossAx val="2069993400"/>
        <c:crosses val="autoZero"/>
        <c:auto val="1"/>
        <c:lblAlgn val="ctr"/>
        <c:lblOffset val="100"/>
        <c:noMultiLvlLbl val="0"/>
      </c:catAx>
      <c:valAx>
        <c:axId val="206999340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-21462927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0341701163639"/>
          <c:y val="0.279151889106339"/>
          <c:w val="0.114321838636287"/>
          <c:h val="0.25718680830335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pattFill prst="ltDnDiag">
                <a:fgClr>
                  <a:schemeClr val="accent1"/>
                </a:fgClr>
                <a:bgClr>
                  <a:schemeClr val="bg1"/>
                </a:bgClr>
              </a:pattFill>
            </c:spPr>
          </c:dPt>
          <c:dPt>
            <c:idx val="3"/>
            <c:invertIfNegative val="0"/>
            <c:bubble3D val="0"/>
            <c:spPr>
              <a:pattFill prst="ltDnDiag">
                <a:fgClr>
                  <a:schemeClr val="accent1"/>
                </a:fgClr>
                <a:bgClr>
                  <a:schemeClr val="bg1"/>
                </a:bgClr>
              </a:pattFill>
            </c:spPr>
          </c:dPt>
          <c:dPt>
            <c:idx val="5"/>
            <c:invertIfNegative val="0"/>
            <c:bubble3D val="0"/>
            <c:spPr>
              <a:pattFill prst="ltDnDiag">
                <a:fgClr>
                  <a:schemeClr val="accent1"/>
                </a:fgClr>
                <a:bgClr>
                  <a:schemeClr val="bg1"/>
                </a:bgClr>
              </a:pattFill>
            </c:spPr>
          </c:dPt>
          <c:cat>
            <c:strRef>
              <c:f>Sheet1!$A$15:$A$20</c:f>
              <c:strCache>
                <c:ptCount val="6"/>
                <c:pt idx="0">
                  <c:v>Actual 2012</c:v>
                </c:pt>
                <c:pt idx="1">
                  <c:v>Without students 2012</c:v>
                </c:pt>
                <c:pt idx="2">
                  <c:v>Actual 2013</c:v>
                </c:pt>
                <c:pt idx="3">
                  <c:v>Without students 2013</c:v>
                </c:pt>
                <c:pt idx="4">
                  <c:v>Actual 2014</c:v>
                </c:pt>
                <c:pt idx="5">
                  <c:v>Without students 2014</c:v>
                </c:pt>
              </c:strCache>
            </c:strRef>
          </c:cat>
          <c:val>
            <c:numRef>
              <c:f>Sheet1!$C$15:$C$20</c:f>
              <c:numCache>
                <c:formatCode>General</c:formatCode>
                <c:ptCount val="6"/>
                <c:pt idx="0">
                  <c:v>164.0</c:v>
                </c:pt>
                <c:pt idx="1">
                  <c:v>56.0</c:v>
                </c:pt>
                <c:pt idx="2">
                  <c:v>190.0</c:v>
                </c:pt>
                <c:pt idx="3">
                  <c:v>91.0</c:v>
                </c:pt>
                <c:pt idx="4">
                  <c:v>292.0</c:v>
                </c:pt>
                <c:pt idx="5">
                  <c:v>169.0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45818344"/>
        <c:axId val="-2145815368"/>
      </c:barChart>
      <c:lineChart>
        <c:grouping val="standard"/>
        <c:varyColors val="0"/>
        <c:ser>
          <c:idx val="1"/>
          <c:order val="1"/>
          <c:marker>
            <c:symbol val="none"/>
          </c:marker>
          <c:val>
            <c:numRef>
              <c:f>Sheet1!$D$15:$D$20</c:f>
              <c:numCache>
                <c:formatCode>General</c:formatCode>
                <c:ptCount val="6"/>
                <c:pt idx="0">
                  <c:v>100.0</c:v>
                </c:pt>
                <c:pt idx="1">
                  <c:v>100.0</c:v>
                </c:pt>
                <c:pt idx="2">
                  <c:v>100.0</c:v>
                </c:pt>
                <c:pt idx="3">
                  <c:v>100.0</c:v>
                </c:pt>
                <c:pt idx="4">
                  <c:v>100.0</c:v>
                </c:pt>
                <c:pt idx="5">
                  <c:v>100.0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45818344"/>
        <c:axId val="-2145815368"/>
      </c:lineChart>
      <c:catAx>
        <c:axId val="-2145818344"/>
        <c:scaling>
          <c:orientation val="minMax"/>
        </c:scaling>
        <c:delete val="0"/>
        <c:axPos val="b"/>
        <c:majorTickMark val="out"/>
        <c:minorTickMark val="none"/>
        <c:tickLblPos val="nextTo"/>
        <c:crossAx val="-2145815368"/>
        <c:crosses val="autoZero"/>
        <c:auto val="1"/>
        <c:lblAlgn val="ctr"/>
        <c:lblOffset val="100"/>
        <c:noMultiLvlLbl val="0"/>
      </c:catAx>
      <c:valAx>
        <c:axId val="-2145815368"/>
        <c:scaling>
          <c:orientation val="minMax"/>
          <c:max val="300.0"/>
        </c:scaling>
        <c:delete val="0"/>
        <c:axPos val="l"/>
        <c:numFmt formatCode="General" sourceLinked="1"/>
        <c:majorTickMark val="out"/>
        <c:minorTickMark val="none"/>
        <c:tickLblPos val="nextTo"/>
        <c:crossAx val="-2145818344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pattFill prst="ltDnDiag">
                <a:fgClr>
                  <a:schemeClr val="accent1"/>
                </a:fgClr>
                <a:bgClr>
                  <a:schemeClr val="bg1"/>
                </a:bgClr>
              </a:pattFill>
            </c:spPr>
          </c:dPt>
          <c:dPt>
            <c:idx val="3"/>
            <c:invertIfNegative val="0"/>
            <c:bubble3D val="0"/>
            <c:spPr>
              <a:pattFill prst="ltDnDiag">
                <a:fgClr>
                  <a:schemeClr val="accent1"/>
                </a:fgClr>
                <a:bgClr>
                  <a:schemeClr val="bg1"/>
                </a:bgClr>
              </a:pattFill>
            </c:spPr>
          </c:dPt>
          <c:dPt>
            <c:idx val="5"/>
            <c:invertIfNegative val="0"/>
            <c:bubble3D val="0"/>
            <c:spPr>
              <a:pattFill prst="ltDnDiag">
                <a:fgClr>
                  <a:schemeClr val="accent1"/>
                </a:fgClr>
                <a:bgClr>
                  <a:schemeClr val="bg1"/>
                </a:bgClr>
              </a:pattFill>
            </c:spPr>
          </c:dPt>
          <c:cat>
            <c:strRef>
              <c:f>Sheet1!$A$15:$A$20</c:f>
              <c:strCache>
                <c:ptCount val="6"/>
                <c:pt idx="0">
                  <c:v>Actual 2012</c:v>
                </c:pt>
                <c:pt idx="1">
                  <c:v>Without students 2012</c:v>
                </c:pt>
                <c:pt idx="2">
                  <c:v>Actual 2013</c:v>
                </c:pt>
                <c:pt idx="3">
                  <c:v>Without students 2013</c:v>
                </c:pt>
                <c:pt idx="4">
                  <c:v>Actual 2014</c:v>
                </c:pt>
                <c:pt idx="5">
                  <c:v>Without students 2014</c:v>
                </c:pt>
              </c:strCache>
            </c:strRef>
          </c:cat>
          <c:val>
            <c:numRef>
              <c:f>Sheet1!$E$23:$E$28</c:f>
              <c:numCache>
                <c:formatCode>General</c:formatCode>
                <c:ptCount val="6"/>
                <c:pt idx="0">
                  <c:v>164.0</c:v>
                </c:pt>
                <c:pt idx="1">
                  <c:v>74.0</c:v>
                </c:pt>
                <c:pt idx="2">
                  <c:v>190.0</c:v>
                </c:pt>
                <c:pt idx="3">
                  <c:v>118.0</c:v>
                </c:pt>
                <c:pt idx="4">
                  <c:v>292.0</c:v>
                </c:pt>
                <c:pt idx="5">
                  <c:v>201.0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0735800"/>
        <c:axId val="2069946600"/>
      </c:barChart>
      <c:lineChart>
        <c:grouping val="standard"/>
        <c:varyColors val="0"/>
        <c:ser>
          <c:idx val="1"/>
          <c:order val="1"/>
          <c:marker>
            <c:symbol val="none"/>
          </c:marker>
          <c:val>
            <c:numRef>
              <c:f>Sheet1!$D$15:$D$20</c:f>
              <c:numCache>
                <c:formatCode>General</c:formatCode>
                <c:ptCount val="6"/>
                <c:pt idx="0">
                  <c:v>100.0</c:v>
                </c:pt>
                <c:pt idx="1">
                  <c:v>100.0</c:v>
                </c:pt>
                <c:pt idx="2">
                  <c:v>100.0</c:v>
                </c:pt>
                <c:pt idx="3">
                  <c:v>100.0</c:v>
                </c:pt>
                <c:pt idx="4">
                  <c:v>100.0</c:v>
                </c:pt>
                <c:pt idx="5">
                  <c:v>100.0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0735800"/>
        <c:axId val="2069946600"/>
      </c:lineChart>
      <c:catAx>
        <c:axId val="2070735800"/>
        <c:scaling>
          <c:orientation val="minMax"/>
        </c:scaling>
        <c:delete val="0"/>
        <c:axPos val="b"/>
        <c:majorTickMark val="out"/>
        <c:minorTickMark val="none"/>
        <c:tickLblPos val="nextTo"/>
        <c:crossAx val="2069946600"/>
        <c:crosses val="autoZero"/>
        <c:auto val="1"/>
        <c:lblAlgn val="ctr"/>
        <c:lblOffset val="100"/>
        <c:noMultiLvlLbl val="0"/>
      </c:catAx>
      <c:valAx>
        <c:axId val="2069946600"/>
        <c:scaling>
          <c:orientation val="minMax"/>
          <c:max val="300.0"/>
        </c:scaling>
        <c:delete val="0"/>
        <c:axPos val="l"/>
        <c:numFmt formatCode="General" sourceLinked="1"/>
        <c:majorTickMark val="out"/>
        <c:minorTickMark val="none"/>
        <c:tickLblPos val="nextTo"/>
        <c:crossAx val="2070735800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97337-4222-3A49-89A9-B2FA0408B589}" type="datetimeFigureOut">
              <a:rPr lang="en-US" smtClean="0"/>
              <a:pPr/>
              <a:t>13/07/2015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AA1EE2-9ECC-054F-A6AF-8EEE5738C9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28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r>
              <a:rPr lang="en-US" baseline="0" dirty="0" smtClean="0"/>
              <a:t> minutes for brief introduction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33566-DF70-AF4E-BAAE-DCA92E59DE0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044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33566-DF70-AF4E-BAAE-DCA92E59DE0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467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8.jpeg"/><Relationship Id="rId5" Type="http://schemas.openxmlformats.org/officeDocument/2006/relationships/image" Target="../media/image9.jpeg"/><Relationship Id="rId6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MO CMYK Logo AW without wording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484784" y="1816096"/>
            <a:ext cx="7517560" cy="7517560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Rectangle 24"/>
          <p:cNvSpPr/>
          <p:nvPr userDrawn="1"/>
        </p:nvSpPr>
        <p:spPr>
          <a:xfrm>
            <a:off x="89748" y="81120"/>
            <a:ext cx="9000000" cy="6696000"/>
          </a:xfrm>
          <a:prstGeom prst="rect">
            <a:avLst/>
          </a:prstGeom>
          <a:noFill/>
          <a:ln w="190500" cap="sq">
            <a:solidFill>
              <a:srgbClr val="16355A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11960" y="2276872"/>
            <a:ext cx="4534272" cy="1470025"/>
          </a:xfrm>
        </p:spPr>
        <p:txBody>
          <a:bodyPr>
            <a:normAutofit/>
          </a:bodyPr>
          <a:lstStyle>
            <a:lvl1pPr>
              <a:defRPr sz="4000" b="1" baseline="0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41800" y="3861048"/>
            <a:ext cx="3441874" cy="576064"/>
          </a:xfrm>
        </p:spPr>
        <p:txBody>
          <a:bodyPr>
            <a:normAutofit/>
          </a:bodyPr>
          <a:lstStyle>
            <a:lvl1pPr marL="0" indent="0" algn="r">
              <a:buNone/>
              <a:defRPr sz="2800" b="1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Speaker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DFA3E-C01E-4715-AD69-4F7A789BBE98}" type="datetimeFigureOut">
              <a:rPr lang="en-GB" smtClean="0"/>
              <a:pPr/>
              <a:t>13/07/2015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21BD-0F20-4592-A826-7DBB8F4F154F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24851" y="259632"/>
            <a:ext cx="1801216" cy="180121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29266" y="549039"/>
            <a:ext cx="1518998" cy="960274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21003" y="559661"/>
            <a:ext cx="939029" cy="939029"/>
          </a:xfrm>
          <a:prstGeom prst="rect">
            <a:avLst/>
          </a:prstGeom>
        </p:spPr>
      </p:pic>
      <p:cxnSp>
        <p:nvCxnSpPr>
          <p:cNvPr id="27" name="Straight Connector 26"/>
          <p:cNvCxnSpPr/>
          <p:nvPr userDrawn="1"/>
        </p:nvCxnSpPr>
        <p:spPr>
          <a:xfrm>
            <a:off x="4211960" y="2564904"/>
            <a:ext cx="4536504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 userDrawn="1"/>
        </p:nvCxnSpPr>
        <p:spPr>
          <a:xfrm>
            <a:off x="4211960" y="3573016"/>
            <a:ext cx="4536504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948264" y="4581524"/>
            <a:ext cx="1871886" cy="791691"/>
          </a:xfrm>
        </p:spPr>
        <p:txBody>
          <a:bodyPr>
            <a:noAutofit/>
          </a:bodyPr>
          <a:lstStyle>
            <a:lvl1pPr marL="0" indent="0" algn="r"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Event</a:t>
            </a:r>
          </a:p>
          <a:p>
            <a:pPr lvl="0"/>
            <a:r>
              <a:rPr lang="en-US" dirty="0" smtClean="0"/>
              <a:t>date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45213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ctr">
              <a:defRPr sz="4000" b="1" baseline="0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DFA3E-C01E-4715-AD69-4F7A789BBE98}" type="datetimeFigureOut">
              <a:rPr lang="en-GB" smtClean="0"/>
              <a:pPr/>
              <a:t>13/07/2015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21BD-0F20-4592-A826-7DBB8F4F154F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755576" y="1412776"/>
            <a:ext cx="7632848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755576" y="404664"/>
            <a:ext cx="7632848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MO CMYK Logo AW without wording.jpg"/>
          <p:cNvPicPr>
            <a:picLocks noChangeAspect="1"/>
          </p:cNvPicPr>
          <p:nvPr userDrawn="1"/>
        </p:nvPicPr>
        <p:blipFill>
          <a:blip r:embed="rId2" cstate="screen">
            <a:alphaModFix amt="43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50904" y="3843808"/>
            <a:ext cx="6858000" cy="6858000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89748" y="81120"/>
            <a:ext cx="9000000" cy="6696000"/>
          </a:xfrm>
          <a:prstGeom prst="rect">
            <a:avLst/>
          </a:prstGeom>
          <a:noFill/>
          <a:ln w="190500" cap="sq">
            <a:solidFill>
              <a:srgbClr val="16355A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40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DFA3E-C01E-4715-AD69-4F7A789BBE98}" type="datetimeFigureOut">
              <a:rPr lang="en-GB" smtClean="0"/>
              <a:pPr/>
              <a:t>13/07/2015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21BD-0F20-4592-A826-7DBB8F4F154F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6" name="Content Placeholder 6" descr="MO RGB Logo AW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0915" r="-40915"/>
          <a:stretch>
            <a:fillRect/>
          </a:stretch>
        </p:blipFill>
        <p:spPr>
          <a:xfrm>
            <a:off x="1253502" y="448197"/>
            <a:ext cx="6658298" cy="36618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92280" y="5824261"/>
            <a:ext cx="1817598" cy="78726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00613" y="5785641"/>
            <a:ext cx="1296144" cy="86450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83514" y="5948949"/>
            <a:ext cx="1722008" cy="53788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544" y="5824332"/>
            <a:ext cx="946312" cy="787120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059832" y="3789363"/>
            <a:ext cx="3001963" cy="1152525"/>
          </a:xfrm>
        </p:spPr>
        <p:txBody>
          <a:bodyPr>
            <a:noAutofit/>
          </a:bodyPr>
          <a:lstStyle>
            <a:lvl1pPr marL="0" indent="0" algn="ctr">
              <a:buNone/>
              <a:defRPr sz="3200"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Closing</a:t>
            </a:r>
          </a:p>
          <a:p>
            <a:pPr lvl="0"/>
            <a:r>
              <a:rPr lang="en-US" dirty="0" smtClean="0"/>
              <a:t>Contact details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025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DFA3E-C01E-4715-AD69-4F7A789BBE98}" type="datetimeFigureOut">
              <a:rPr lang="en-GB" smtClean="0"/>
              <a:pPr/>
              <a:t>13/07/2015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B21BD-0F20-4592-A826-7DBB8F4F15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945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77680" y="2276872"/>
            <a:ext cx="4966320" cy="2053951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</a:rPr>
              <a:t>Migration Policy after the 2015 election</a:t>
            </a:r>
            <a:r>
              <a:rPr lang="en-GB" sz="3200" dirty="0" smtClean="0"/>
              <a:t/>
            </a:r>
            <a:br>
              <a:rPr lang="en-GB" sz="3200" dirty="0" smtClean="0"/>
            </a:b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16016" y="4038600"/>
            <a:ext cx="4427984" cy="2054696"/>
          </a:xfrm>
        </p:spPr>
        <p:txBody>
          <a:bodyPr>
            <a:normAutofit fontScale="92500" lnSpcReduction="20000"/>
          </a:bodyPr>
          <a:lstStyle/>
          <a:p>
            <a:pPr algn="ctr"/>
            <a:endParaRPr lang="en-GB" sz="2300" dirty="0" smtClean="0"/>
          </a:p>
          <a:p>
            <a:pPr algn="ctr"/>
            <a:r>
              <a:rPr lang="en-GB" sz="2300" dirty="0" smtClean="0"/>
              <a:t>Rob McNeil, Madeleine Sumption </a:t>
            </a:r>
          </a:p>
          <a:p>
            <a:pPr algn="ctr"/>
            <a:r>
              <a:rPr lang="en-GB" sz="2300" dirty="0" smtClean="0"/>
              <a:t>and Carlos Vargas-Silva</a:t>
            </a:r>
          </a:p>
          <a:p>
            <a:pPr algn="ctr"/>
            <a:endParaRPr lang="en-GB" sz="2300" dirty="0" smtClean="0"/>
          </a:p>
          <a:p>
            <a:pPr algn="ctr"/>
            <a:r>
              <a:rPr lang="en-GB" sz="2300" dirty="0" smtClean="0"/>
              <a:t>July 10, 2015</a:t>
            </a:r>
            <a:endParaRPr lang="en-GB" sz="2000" dirty="0" smtClean="0"/>
          </a:p>
          <a:p>
            <a:r>
              <a:rPr lang="en-GB" sz="2000" dirty="0" smtClean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88024" y="4509120"/>
            <a:ext cx="4032448" cy="1944216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r"/>
            <a:endParaRPr lang="en-GB" sz="200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1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rmAutofit/>
          </a:bodyPr>
          <a:lstStyle/>
          <a:p>
            <a:r>
              <a:rPr lang="en-GB" dirty="0" smtClean="0"/>
              <a:t>Who earns less than £46,000?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39552" y="6165304"/>
            <a:ext cx="8208912" cy="288032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r>
              <a:rPr lang="en-GB" sz="1200" dirty="0" smtClean="0"/>
              <a:t>Source: Annual Survey of Hours and Earnings, 2014, full-time employee jobs</a:t>
            </a:r>
          </a:p>
          <a:p>
            <a:endParaRPr lang="en-GB" sz="1200" dirty="0" smtClean="0"/>
          </a:p>
        </p:txBody>
      </p:sp>
      <p:graphicFrame>
        <p:nvGraphicFramePr>
          <p:cNvPr id="8" name="Chart 7"/>
          <p:cNvGraphicFramePr/>
          <p:nvPr/>
        </p:nvGraphicFramePr>
        <p:xfrm>
          <a:off x="755576" y="1628800"/>
          <a:ext cx="799288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49288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Tier 2 policy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507288" cy="5301208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lnSpc>
                <a:spcPct val="120000"/>
              </a:lnSpc>
              <a:spcAft>
                <a:spcPts val="1800"/>
              </a:spcAft>
              <a:buFont typeface="Wingdings" pitchFamily="2" charset="2"/>
              <a:buChar char="Ø"/>
              <a:tabLst>
                <a:tab pos="600075" algn="r"/>
              </a:tabLst>
              <a:defRPr/>
            </a:pPr>
            <a:r>
              <a:rPr lang="en-US" altLang="ja-JP" sz="3400" dirty="0" smtClean="0">
                <a:latin typeface="Cambria" pitchFamily="18" charset="0"/>
                <a:ea typeface="ＭＳ Ｐゴシック" pitchFamily="34" charset="-128"/>
              </a:rPr>
              <a:t>Is salary a good proxy for contribution? </a:t>
            </a:r>
          </a:p>
          <a:p>
            <a:pPr marL="514350" indent="-514350">
              <a:lnSpc>
                <a:spcPct val="120000"/>
              </a:lnSpc>
              <a:spcAft>
                <a:spcPts val="1800"/>
              </a:spcAft>
              <a:buFont typeface="Wingdings" pitchFamily="2" charset="2"/>
              <a:buChar char="Ø"/>
              <a:tabLst>
                <a:tab pos="600075" algn="r"/>
              </a:tabLst>
              <a:defRPr/>
            </a:pPr>
            <a:r>
              <a:rPr lang="en-US" altLang="ja-JP" sz="3400" dirty="0" smtClean="0">
                <a:latin typeface="Cambria" pitchFamily="18" charset="0"/>
                <a:ea typeface="ＭＳ Ｐゴシック" pitchFamily="34" charset="-128"/>
              </a:rPr>
              <a:t>What happens when it isn’t? </a:t>
            </a:r>
          </a:p>
          <a:p>
            <a:pPr marL="914400" lvl="1" indent="-514350">
              <a:lnSpc>
                <a:spcPct val="120000"/>
              </a:lnSpc>
              <a:spcAft>
                <a:spcPts val="600"/>
              </a:spcAft>
              <a:buFont typeface="Wingdings" pitchFamily="2" charset="2"/>
              <a:buChar char="§"/>
              <a:tabLst>
                <a:tab pos="600075" algn="r"/>
              </a:tabLst>
              <a:defRPr/>
            </a:pPr>
            <a:r>
              <a:rPr lang="en-US" altLang="ja-JP" sz="3000" dirty="0" smtClean="0">
                <a:latin typeface="Cambria" pitchFamily="18" charset="0"/>
                <a:ea typeface="ＭＳ Ｐゴシック" pitchFamily="34" charset="-128"/>
              </a:rPr>
              <a:t>Flexibility for “high value roles, key public service workers,[…] specialist skills”?</a:t>
            </a:r>
          </a:p>
          <a:p>
            <a:pPr marL="914400" lvl="1" indent="-514350">
              <a:lnSpc>
                <a:spcPct val="120000"/>
              </a:lnSpc>
              <a:spcAft>
                <a:spcPts val="600"/>
              </a:spcAft>
              <a:buFont typeface="Wingdings" pitchFamily="2" charset="2"/>
              <a:buChar char="§"/>
              <a:tabLst>
                <a:tab pos="600075" algn="r"/>
              </a:tabLst>
              <a:defRPr/>
            </a:pPr>
            <a:r>
              <a:rPr lang="en-US" altLang="ja-JP" sz="3000" dirty="0" smtClean="0">
                <a:latin typeface="Cambria" pitchFamily="18" charset="0"/>
                <a:ea typeface="ＭＳ Ｐゴシック" pitchFamily="34" charset="-128"/>
              </a:rPr>
              <a:t>Role of subjective vs. objective criteria</a:t>
            </a:r>
          </a:p>
          <a:p>
            <a:pPr marL="514350" indent="-514350">
              <a:lnSpc>
                <a:spcPct val="120000"/>
              </a:lnSpc>
              <a:spcAft>
                <a:spcPts val="1800"/>
              </a:spcAft>
              <a:buFont typeface="Wingdings" pitchFamily="2" charset="2"/>
              <a:buChar char="Ø"/>
              <a:tabLst>
                <a:tab pos="600075" algn="r"/>
              </a:tabLst>
              <a:defRPr/>
            </a:pPr>
            <a:r>
              <a:rPr lang="en-US" altLang="ja-JP" sz="3400" dirty="0" smtClean="0">
                <a:latin typeface="Cambria" pitchFamily="18" charset="0"/>
                <a:ea typeface="ＭＳ Ｐゴシック" pitchFamily="34" charset="-128"/>
              </a:rPr>
              <a:t>Review of other Tier 2 issues</a:t>
            </a:r>
          </a:p>
          <a:p>
            <a:pPr marL="914400" lvl="1" indent="-514350">
              <a:lnSpc>
                <a:spcPct val="120000"/>
              </a:lnSpc>
              <a:spcAft>
                <a:spcPts val="600"/>
              </a:spcAft>
              <a:buFont typeface="Wingdings" pitchFamily="2" charset="2"/>
              <a:buChar char="§"/>
              <a:tabLst>
                <a:tab pos="600075" algn="r"/>
              </a:tabLst>
              <a:defRPr/>
            </a:pPr>
            <a:r>
              <a:rPr lang="en-US" altLang="ja-JP" sz="3000" dirty="0" err="1" smtClean="0">
                <a:latin typeface="Cambria" pitchFamily="18" charset="0"/>
                <a:ea typeface="ＭＳ Ｐゴシック" pitchFamily="34" charset="-128"/>
              </a:rPr>
              <a:t>Sunsetting</a:t>
            </a:r>
            <a:r>
              <a:rPr lang="en-US" altLang="ja-JP" sz="3000" dirty="0" smtClean="0">
                <a:latin typeface="Cambria" pitchFamily="18" charset="0"/>
                <a:ea typeface="ＭＳ Ｐゴシック" pitchFamily="34" charset="-128"/>
              </a:rPr>
              <a:t> shortage list occupations</a:t>
            </a:r>
          </a:p>
          <a:p>
            <a:pPr marL="914400" lvl="1" indent="-514350">
              <a:lnSpc>
                <a:spcPct val="120000"/>
              </a:lnSpc>
              <a:spcAft>
                <a:spcPts val="600"/>
              </a:spcAft>
              <a:buFont typeface="Wingdings" pitchFamily="2" charset="2"/>
              <a:buChar char="§"/>
              <a:tabLst>
                <a:tab pos="600075" algn="r"/>
              </a:tabLst>
              <a:defRPr/>
            </a:pPr>
            <a:r>
              <a:rPr lang="en-US" altLang="ja-JP" sz="3000" dirty="0" err="1" smtClean="0">
                <a:latin typeface="Cambria" pitchFamily="18" charset="0"/>
                <a:ea typeface="ＭＳ Ｐゴシック" pitchFamily="34" charset="-128"/>
              </a:rPr>
              <a:t>Intracompany</a:t>
            </a:r>
            <a:r>
              <a:rPr lang="en-US" altLang="ja-JP" sz="3000" dirty="0" smtClean="0">
                <a:latin typeface="Cambria" pitchFamily="18" charset="0"/>
                <a:ea typeface="ＭＳ Ｐゴシック" pitchFamily="34" charset="-128"/>
              </a:rPr>
              <a:t> transfers</a:t>
            </a:r>
          </a:p>
          <a:p>
            <a:pPr marL="914400" lvl="1" indent="-514350">
              <a:lnSpc>
                <a:spcPct val="120000"/>
              </a:lnSpc>
              <a:spcAft>
                <a:spcPts val="600"/>
              </a:spcAft>
              <a:buFont typeface="Wingdings" pitchFamily="2" charset="2"/>
              <a:buChar char="§"/>
              <a:tabLst>
                <a:tab pos="600075" algn="r"/>
              </a:tabLst>
              <a:defRPr/>
            </a:pPr>
            <a:r>
              <a:rPr lang="en-US" altLang="ja-JP" sz="3000" dirty="0" smtClean="0">
                <a:latin typeface="Cambria" pitchFamily="18" charset="0"/>
                <a:ea typeface="ＭＳ Ｐゴシック" pitchFamily="34" charset="-128"/>
              </a:rPr>
              <a:t>Cap on share of workforce?</a:t>
            </a:r>
          </a:p>
          <a:p>
            <a:pPr marL="914400" lvl="1" indent="-514350">
              <a:lnSpc>
                <a:spcPct val="120000"/>
              </a:lnSpc>
              <a:spcAft>
                <a:spcPts val="600"/>
              </a:spcAft>
              <a:buFont typeface="Wingdings" pitchFamily="2" charset="2"/>
              <a:buChar char="§"/>
              <a:tabLst>
                <a:tab pos="600075" algn="r"/>
              </a:tabLst>
              <a:defRPr/>
            </a:pPr>
            <a:r>
              <a:rPr lang="en-US" altLang="ja-JP" sz="3000" dirty="0" smtClean="0">
                <a:latin typeface="Cambria" pitchFamily="18" charset="0"/>
                <a:ea typeface="ＭＳ Ｐゴシック" pitchFamily="34" charset="-128"/>
              </a:rPr>
              <a:t>Skills levy</a:t>
            </a:r>
          </a:p>
          <a:p>
            <a:pPr marL="914400" lvl="1" indent="-514350">
              <a:lnSpc>
                <a:spcPct val="120000"/>
              </a:lnSpc>
              <a:spcAft>
                <a:spcPts val="600"/>
              </a:spcAft>
              <a:buFont typeface="Wingdings" pitchFamily="2" charset="2"/>
              <a:buChar char="§"/>
              <a:tabLst>
                <a:tab pos="600075" algn="r"/>
              </a:tabLst>
              <a:defRPr/>
            </a:pPr>
            <a:r>
              <a:rPr lang="en-US" altLang="ja-JP" sz="3000" dirty="0" smtClean="0">
                <a:latin typeface="Cambria" pitchFamily="18" charset="0"/>
                <a:ea typeface="ＭＳ Ｐゴシック" pitchFamily="34" charset="-128"/>
              </a:rPr>
              <a:t>Work rights for dependants</a:t>
            </a:r>
          </a:p>
          <a:p>
            <a:pPr marL="971550" lvl="1" indent="-514350">
              <a:lnSpc>
                <a:spcPct val="110000"/>
              </a:lnSpc>
              <a:spcAft>
                <a:spcPts val="1800"/>
              </a:spcAft>
              <a:buFont typeface="Wingdings" pitchFamily="2" charset="2"/>
              <a:buChar char="Ø"/>
              <a:tabLst>
                <a:tab pos="600075" algn="r"/>
              </a:tabLst>
              <a:defRPr/>
            </a:pPr>
            <a:endParaRPr lang="en-US" altLang="ja-JP" sz="2600" dirty="0" smtClean="0">
              <a:latin typeface="Cambria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4687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rmAutofit/>
          </a:bodyPr>
          <a:lstStyle/>
          <a:p>
            <a:r>
              <a:rPr lang="en-GB" dirty="0" smtClean="0"/>
              <a:t>Tier 2 entry visas issued over time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39552" y="6165304"/>
            <a:ext cx="8208912" cy="288032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r>
              <a:rPr lang="en-GB" sz="1200" dirty="0" smtClean="0"/>
              <a:t>Source: Immigration Statistics Q1 2015, table  vi_04</a:t>
            </a:r>
          </a:p>
          <a:p>
            <a:endParaRPr lang="en-GB" sz="1200" dirty="0" smtClean="0"/>
          </a:p>
        </p:txBody>
      </p:sp>
      <p:graphicFrame>
        <p:nvGraphicFramePr>
          <p:cNvPr id="6" name="Chart 5"/>
          <p:cNvGraphicFramePr/>
          <p:nvPr/>
        </p:nvGraphicFramePr>
        <p:xfrm>
          <a:off x="611560" y="1556792"/>
          <a:ext cx="820891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49288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Settlement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507288" cy="530120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20000"/>
              </a:lnSpc>
              <a:spcAft>
                <a:spcPts val="1800"/>
              </a:spcAft>
              <a:buFont typeface="Wingdings" pitchFamily="2" charset="2"/>
              <a:buChar char="Ø"/>
              <a:tabLst>
                <a:tab pos="600075" algn="r"/>
              </a:tabLst>
              <a:defRPr/>
            </a:pPr>
            <a:r>
              <a:rPr lang="en-US" altLang="ja-JP" sz="3400" dirty="0" smtClean="0">
                <a:latin typeface="Cambria" pitchFamily="18" charset="0"/>
                <a:ea typeface="ＭＳ Ｐゴシック" pitchFamily="34" charset="-128"/>
              </a:rPr>
              <a:t>£35,000 income threshold for workers from 2016</a:t>
            </a:r>
          </a:p>
          <a:p>
            <a:pPr marL="514350" indent="-514350">
              <a:lnSpc>
                <a:spcPct val="120000"/>
              </a:lnSpc>
              <a:spcAft>
                <a:spcPts val="1800"/>
              </a:spcAft>
              <a:buFont typeface="Wingdings" pitchFamily="2" charset="2"/>
              <a:buChar char="Ø"/>
              <a:tabLst>
                <a:tab pos="600075" algn="r"/>
              </a:tabLst>
              <a:defRPr/>
            </a:pPr>
            <a:r>
              <a:rPr lang="en-US" altLang="ja-JP" sz="3400" dirty="0" smtClean="0">
                <a:latin typeface="Cambria" pitchFamily="18" charset="0"/>
                <a:ea typeface="ＭＳ Ｐゴシック" pitchFamily="34" charset="-128"/>
              </a:rPr>
              <a:t>New class of long-term but temporary jobs? </a:t>
            </a:r>
          </a:p>
          <a:p>
            <a:pPr marL="514350" indent="-514350">
              <a:lnSpc>
                <a:spcPct val="120000"/>
              </a:lnSpc>
              <a:spcAft>
                <a:spcPts val="1800"/>
              </a:spcAft>
              <a:buFont typeface="Wingdings" pitchFamily="2" charset="2"/>
              <a:buChar char="Ø"/>
              <a:tabLst>
                <a:tab pos="600075" algn="r"/>
              </a:tabLst>
              <a:defRPr/>
            </a:pPr>
            <a:r>
              <a:rPr lang="en-US" altLang="ja-JP" sz="3400" dirty="0" smtClean="0">
                <a:latin typeface="Cambria" pitchFamily="18" charset="0"/>
                <a:ea typeface="ＭＳ Ｐゴシック" pitchFamily="34" charset="-128"/>
              </a:rPr>
              <a:t>Impacts related to entry salary thresholds</a:t>
            </a:r>
          </a:p>
          <a:p>
            <a:pPr marL="514350" indent="-514350">
              <a:lnSpc>
                <a:spcPct val="120000"/>
              </a:lnSpc>
              <a:spcAft>
                <a:spcPts val="1800"/>
              </a:spcAft>
              <a:buFont typeface="Wingdings" pitchFamily="2" charset="2"/>
              <a:buChar char="Ø"/>
              <a:tabLst>
                <a:tab pos="600075" algn="r"/>
              </a:tabLst>
              <a:defRPr/>
            </a:pPr>
            <a:endParaRPr lang="en-US" altLang="ja-JP" sz="3000" dirty="0" smtClean="0">
              <a:latin typeface="Cambria" pitchFamily="18" charset="0"/>
              <a:ea typeface="ＭＳ Ｐゴシック" pitchFamily="34" charset="-128"/>
            </a:endParaRPr>
          </a:p>
          <a:p>
            <a:pPr marL="971550" lvl="1" indent="-514350">
              <a:lnSpc>
                <a:spcPct val="110000"/>
              </a:lnSpc>
              <a:spcAft>
                <a:spcPts val="1800"/>
              </a:spcAft>
              <a:buFont typeface="Wingdings" pitchFamily="2" charset="2"/>
              <a:buChar char="Ø"/>
              <a:tabLst>
                <a:tab pos="600075" algn="r"/>
              </a:tabLst>
              <a:defRPr/>
            </a:pPr>
            <a:endParaRPr lang="en-US" altLang="ja-JP" sz="2600" dirty="0" smtClean="0">
              <a:latin typeface="Cambria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4687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rmAutofit/>
          </a:bodyPr>
          <a:lstStyle/>
          <a:p>
            <a:r>
              <a:rPr lang="en-GB" dirty="0" smtClean="0"/>
              <a:t>Settlement grants over time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39552" y="6165304"/>
            <a:ext cx="8208912" cy="288032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r>
              <a:rPr lang="en-GB" sz="1200" dirty="0" smtClean="0"/>
              <a:t>Source: Immigration Statistics Q1 2015</a:t>
            </a:r>
          </a:p>
          <a:p>
            <a:endParaRPr lang="en-GB" sz="1200" dirty="0" smtClean="0"/>
          </a:p>
        </p:txBody>
      </p:sp>
      <p:graphicFrame>
        <p:nvGraphicFramePr>
          <p:cNvPr id="8" name="Chart 7"/>
          <p:cNvGraphicFramePr/>
          <p:nvPr/>
        </p:nvGraphicFramePr>
        <p:xfrm>
          <a:off x="539552" y="1484785"/>
          <a:ext cx="828092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49288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Should students be taken out of the target?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Central point of discussion during last parliament and likely in this one.</a:t>
            </a:r>
          </a:p>
          <a:p>
            <a:endParaRPr lang="en-GB" dirty="0" smtClean="0"/>
          </a:p>
          <a:p>
            <a:r>
              <a:rPr lang="en-GB" dirty="0" smtClean="0"/>
              <a:t>Arguments </a:t>
            </a:r>
            <a:r>
              <a:rPr lang="en-GB" dirty="0"/>
              <a:t>in favour: </a:t>
            </a:r>
          </a:p>
          <a:p>
            <a:pPr lvl="1"/>
            <a:r>
              <a:rPr lang="en-GB" dirty="0"/>
              <a:t>Public does not consider students to be </a:t>
            </a:r>
            <a:r>
              <a:rPr lang="en-GB" dirty="0" smtClean="0"/>
              <a:t>'immigrants‘. Less </a:t>
            </a:r>
            <a:r>
              <a:rPr lang="en-GB" dirty="0"/>
              <a:t>likely to </a:t>
            </a:r>
            <a:r>
              <a:rPr lang="en-GB" dirty="0" smtClean="0"/>
              <a:t>support restrictions.</a:t>
            </a:r>
            <a:endParaRPr lang="en-GB" dirty="0"/>
          </a:p>
          <a:p>
            <a:pPr lvl="1"/>
            <a:r>
              <a:rPr lang="en-GB" dirty="0"/>
              <a:t>Students bring economic </a:t>
            </a:r>
            <a:r>
              <a:rPr lang="en-GB" dirty="0" smtClean="0"/>
              <a:t>benefits.</a:t>
            </a:r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r>
              <a:rPr lang="en-GB" dirty="0"/>
              <a:t>Argument against:</a:t>
            </a:r>
          </a:p>
          <a:p>
            <a:pPr lvl="1"/>
            <a:r>
              <a:rPr lang="en-GB" dirty="0"/>
              <a:t>Residents (even temporary ones) still contribute to demand </a:t>
            </a:r>
            <a:r>
              <a:rPr lang="en-GB" dirty="0" smtClean="0"/>
              <a:t>for services.</a:t>
            </a:r>
          </a:p>
          <a:p>
            <a:pPr lvl="1"/>
            <a:r>
              <a:rPr lang="en-GB" dirty="0" smtClean="0"/>
              <a:t>Not </a:t>
            </a:r>
            <a:r>
              <a:rPr lang="en-GB" dirty="0"/>
              <a:t>all temporary. Many </a:t>
            </a:r>
            <a:r>
              <a:rPr lang="en-GB" dirty="0" smtClean="0"/>
              <a:t>settle </a:t>
            </a:r>
            <a:r>
              <a:rPr lang="en-GB" dirty="0"/>
              <a:t>permanently in the UK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1958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Three </a:t>
            </a:r>
            <a:r>
              <a:rPr lang="en-GB" dirty="0" smtClean="0"/>
              <a:t>points for </a:t>
            </a:r>
            <a:r>
              <a:rPr lang="en-GB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itchFamily="2" charset="2"/>
              <a:buChar char="§"/>
            </a:pPr>
            <a:r>
              <a:rPr lang="en-GB" sz="3200" dirty="0"/>
              <a:t>Net migration stats vs </a:t>
            </a:r>
            <a:r>
              <a:rPr lang="en-GB" sz="3200" dirty="0" smtClean="0"/>
              <a:t>target.</a:t>
            </a:r>
          </a:p>
          <a:p>
            <a:pPr lvl="1">
              <a:buFont typeface="Wingdings" pitchFamily="2" charset="2"/>
              <a:buChar char="§"/>
            </a:pPr>
            <a:endParaRPr lang="en-GB" sz="3200" dirty="0"/>
          </a:p>
          <a:p>
            <a:pPr lvl="1">
              <a:buFont typeface="Wingdings" pitchFamily="2" charset="2"/>
              <a:buChar char="§"/>
            </a:pPr>
            <a:r>
              <a:rPr lang="en-GB" sz="3200" dirty="0" smtClean="0"/>
              <a:t>Removing </a:t>
            </a:r>
            <a:r>
              <a:rPr lang="en-GB" sz="3200" dirty="0"/>
              <a:t>students in </a:t>
            </a:r>
            <a:r>
              <a:rPr lang="en-GB" sz="3200" dirty="0" smtClean="0"/>
              <a:t>practice.</a:t>
            </a:r>
          </a:p>
          <a:p>
            <a:pPr lvl="1">
              <a:buFont typeface="Wingdings" pitchFamily="2" charset="2"/>
              <a:buChar char="§"/>
            </a:pPr>
            <a:endParaRPr lang="en-GB" sz="3200" dirty="0"/>
          </a:p>
          <a:p>
            <a:pPr lvl="1">
              <a:buFont typeface="Wingdings" pitchFamily="2" charset="2"/>
              <a:buChar char="§"/>
            </a:pPr>
            <a:r>
              <a:rPr lang="en-GB" sz="3200" dirty="0" smtClean="0"/>
              <a:t>Consequences </a:t>
            </a:r>
            <a:r>
              <a:rPr lang="en-GB" sz="3200" dirty="0"/>
              <a:t>for target.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1701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Net migration stats vs target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Net </a:t>
            </a:r>
            <a:r>
              <a:rPr lang="en-GB" b="1" dirty="0"/>
              <a:t>migration </a:t>
            </a:r>
            <a:r>
              <a:rPr lang="en-GB" b="1" dirty="0" smtClean="0"/>
              <a:t>stats:</a:t>
            </a:r>
            <a:r>
              <a:rPr lang="en-GB" dirty="0" smtClean="0"/>
              <a:t> </a:t>
            </a:r>
            <a:r>
              <a:rPr lang="en-GB" dirty="0"/>
              <a:t>based on an internationally recognized definition of people who move for 12 months or more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b="1" dirty="0" smtClean="0"/>
              <a:t>Net migration </a:t>
            </a:r>
            <a:r>
              <a:rPr lang="en-GB" b="1" dirty="0"/>
              <a:t>target:</a:t>
            </a:r>
            <a:r>
              <a:rPr lang="en-GB" dirty="0"/>
              <a:t> </a:t>
            </a:r>
            <a:r>
              <a:rPr lang="en-GB" dirty="0" smtClean="0"/>
              <a:t>policy goal </a:t>
            </a:r>
            <a:r>
              <a:rPr lang="en-GB" dirty="0"/>
              <a:t>that can be designed in any way the </a:t>
            </a:r>
            <a:r>
              <a:rPr lang="en-GB" dirty="0" smtClean="0"/>
              <a:t>Government </a:t>
            </a:r>
            <a:r>
              <a:rPr lang="en-GB" dirty="0"/>
              <a:t>sees </a:t>
            </a:r>
            <a:r>
              <a:rPr lang="en-GB" dirty="0" smtClean="0"/>
              <a:t>fit.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0560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en-GB" sz="4000" b="1" kern="1200" dirty="0">
                <a:solidFill>
                  <a:schemeClr val="tx1"/>
                </a:solidFill>
                <a:latin typeface="Calibri" pitchFamily="34" charset="0"/>
                <a:ea typeface="+mj-ea"/>
                <a:cs typeface="Calibri" pitchFamily="34" charset="0"/>
              </a:rPr>
              <a:t>Removing students in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/>
              <a:t>In theory: </a:t>
            </a:r>
            <a:r>
              <a:rPr lang="en-GB" dirty="0" smtClean="0"/>
              <a:t>if all students leave, it should make no difference over long-term.</a:t>
            </a:r>
            <a:endParaRPr lang="en-GB" b="1" dirty="0" smtClean="0"/>
          </a:p>
          <a:p>
            <a:endParaRPr lang="en-GB" b="1" dirty="0" smtClean="0"/>
          </a:p>
          <a:p>
            <a:r>
              <a:rPr lang="en-GB" b="1" dirty="0" smtClean="0"/>
              <a:t>Obvious way:</a:t>
            </a:r>
            <a:r>
              <a:rPr lang="en-GB" dirty="0" smtClean="0"/>
              <a:t> remove </a:t>
            </a:r>
            <a:r>
              <a:rPr lang="en-GB" dirty="0"/>
              <a:t>students from inflows and </a:t>
            </a:r>
            <a:r>
              <a:rPr lang="en-GB" dirty="0" smtClean="0"/>
              <a:t>remove </a:t>
            </a:r>
            <a:r>
              <a:rPr lang="en-GB" dirty="0"/>
              <a:t>former students </a:t>
            </a:r>
            <a:r>
              <a:rPr lang="en-GB" dirty="0" smtClean="0"/>
              <a:t>from </a:t>
            </a:r>
            <a:r>
              <a:rPr lang="en-GB" dirty="0"/>
              <a:t>outflows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b="1" dirty="0" smtClean="0"/>
              <a:t>Result:</a:t>
            </a:r>
            <a:r>
              <a:rPr lang="en-GB" dirty="0" smtClean="0"/>
              <a:t> net </a:t>
            </a:r>
            <a:r>
              <a:rPr lang="en-GB" dirty="0"/>
              <a:t>migration of all people who do not arrive as </a:t>
            </a:r>
            <a:r>
              <a:rPr lang="en-GB" dirty="0" smtClean="0"/>
              <a:t>students.</a:t>
            </a:r>
          </a:p>
          <a:p>
            <a:pPr lvl="1"/>
            <a:r>
              <a:rPr lang="en-GB" dirty="0" smtClean="0"/>
              <a:t>Impossible until recently.</a:t>
            </a: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8472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Without students</a:t>
            </a:r>
            <a:endParaRPr lang="en-GB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6513568"/>
              </p:ext>
            </p:extLst>
          </p:nvPr>
        </p:nvGraphicFramePr>
        <p:xfrm>
          <a:off x="1331640" y="1484784"/>
          <a:ext cx="6467475" cy="4310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8428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20000"/>
              </a:lnSpc>
              <a:spcAft>
                <a:spcPts val="1800"/>
              </a:spcAft>
              <a:buFont typeface="Wingdings" pitchFamily="2" charset="2"/>
              <a:buChar char="Ø"/>
              <a:tabLst>
                <a:tab pos="600075" algn="r"/>
              </a:tabLst>
              <a:defRPr/>
            </a:pPr>
            <a:r>
              <a:rPr lang="en-US" altLang="ja-JP" sz="3400" dirty="0" smtClean="0">
                <a:latin typeface="Cambria" pitchFamily="18" charset="0"/>
                <a:ea typeface="ＭＳ Ｐゴシック" pitchFamily="34" charset="-128"/>
              </a:rPr>
              <a:t>UK media debate</a:t>
            </a:r>
          </a:p>
          <a:p>
            <a:pPr marL="514350" indent="-514350">
              <a:lnSpc>
                <a:spcPct val="120000"/>
              </a:lnSpc>
              <a:spcAft>
                <a:spcPts val="1800"/>
              </a:spcAft>
              <a:buFont typeface="Wingdings" pitchFamily="2" charset="2"/>
              <a:buChar char="Ø"/>
              <a:tabLst>
                <a:tab pos="600075" algn="r"/>
              </a:tabLst>
              <a:defRPr/>
            </a:pPr>
            <a:r>
              <a:rPr lang="en-US" altLang="ja-JP" sz="3400" dirty="0" smtClean="0">
                <a:latin typeface="Cambria" pitchFamily="18" charset="0"/>
                <a:ea typeface="ＭＳ Ｐゴシック" pitchFamily="34" charset="-128"/>
              </a:rPr>
              <a:t>Skilled non-EU migration and settlement</a:t>
            </a:r>
          </a:p>
          <a:p>
            <a:pPr marL="514350" indent="-514350">
              <a:lnSpc>
                <a:spcPct val="120000"/>
              </a:lnSpc>
              <a:spcAft>
                <a:spcPts val="1800"/>
              </a:spcAft>
              <a:buFont typeface="Wingdings" pitchFamily="2" charset="2"/>
              <a:buChar char="Ø"/>
              <a:tabLst>
                <a:tab pos="600075" algn="r"/>
              </a:tabLst>
              <a:defRPr/>
            </a:pPr>
            <a:r>
              <a:rPr lang="en-US" altLang="ja-JP" sz="3400" dirty="0" smtClean="0">
                <a:latin typeface="Cambria" pitchFamily="18" charset="0"/>
                <a:ea typeface="ＭＳ Ｐゴシック" pitchFamily="34" charset="-128"/>
              </a:rPr>
              <a:t>Net migration target</a:t>
            </a:r>
            <a:endParaRPr lang="en-US" altLang="ja-JP" sz="3000" dirty="0" smtClean="0">
              <a:latin typeface="Cambria" pitchFamily="18" charset="0"/>
              <a:ea typeface="ＭＳ Ｐゴシック" pitchFamily="34" charset="-128"/>
            </a:endParaRPr>
          </a:p>
          <a:p>
            <a:pPr marL="514350" indent="-514350">
              <a:lnSpc>
                <a:spcPct val="120000"/>
              </a:lnSpc>
              <a:spcAft>
                <a:spcPts val="1800"/>
              </a:spcAft>
              <a:buFont typeface="Wingdings" pitchFamily="2" charset="2"/>
              <a:buChar char="Ø"/>
              <a:tabLst>
                <a:tab pos="600075" algn="r"/>
              </a:tabLst>
              <a:defRPr/>
            </a:pPr>
            <a:r>
              <a:rPr lang="en-US" altLang="ja-JP" sz="3400" dirty="0" smtClean="0">
                <a:latin typeface="Cambria" pitchFamily="18" charset="0"/>
                <a:ea typeface="ＭＳ Ｐゴシック" pitchFamily="34" charset="-128"/>
              </a:rPr>
              <a:t>EU referendum</a:t>
            </a:r>
          </a:p>
          <a:p>
            <a:pPr marL="971550" lvl="1" indent="-514350">
              <a:lnSpc>
                <a:spcPct val="110000"/>
              </a:lnSpc>
              <a:spcAft>
                <a:spcPts val="1800"/>
              </a:spcAft>
              <a:buFont typeface="Wingdings" pitchFamily="2" charset="2"/>
              <a:buChar char="Ø"/>
              <a:tabLst>
                <a:tab pos="600075" algn="r"/>
              </a:tabLst>
              <a:defRPr/>
            </a:pPr>
            <a:endParaRPr lang="en-US" altLang="ja-JP" sz="2600" dirty="0" smtClean="0">
              <a:latin typeface="Cambria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4687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Without non-EU students only</a:t>
            </a:r>
            <a:endParaRPr lang="en-GB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4266309"/>
              </p:ext>
            </p:extLst>
          </p:nvPr>
        </p:nvGraphicFramePr>
        <p:xfrm>
          <a:off x="1331640" y="1484784"/>
          <a:ext cx="6467475" cy="4310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3753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GB" sz="3200" b="1" dirty="0" smtClean="0"/>
              <a:t>Consequences for target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Credibility issues? (i.e. changing target of the target)</a:t>
            </a:r>
            <a:endParaRPr lang="en-GB" dirty="0"/>
          </a:p>
          <a:p>
            <a:endParaRPr lang="en-GB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3200" dirty="0" smtClean="0"/>
              <a:t>Is there a </a:t>
            </a:r>
            <a:r>
              <a:rPr lang="en-GB" sz="3200" dirty="0"/>
              <a:t>need </a:t>
            </a:r>
            <a:r>
              <a:rPr lang="en-GB" sz="3200" dirty="0" smtClean="0"/>
              <a:t>for a </a:t>
            </a:r>
            <a:r>
              <a:rPr lang="en-GB" sz="3200" dirty="0"/>
              <a:t>“lower” </a:t>
            </a:r>
            <a:r>
              <a:rPr lang="en-GB" sz="3200" dirty="0" smtClean="0"/>
              <a:t>target after removing students?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GB" sz="32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3200" dirty="0" smtClean="0"/>
              <a:t>Disconnect between target and population growth.</a:t>
            </a:r>
            <a:endParaRPr lang="en-GB" sz="3200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2205287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EU referendum: key issues that can be explored right now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Numbers and selection</a:t>
            </a:r>
          </a:p>
          <a:p>
            <a:r>
              <a:rPr lang="en-US" dirty="0" smtClean="0"/>
              <a:t>In-work benefits</a:t>
            </a:r>
          </a:p>
          <a:p>
            <a:r>
              <a:rPr lang="en-US" dirty="0" smtClean="0"/>
              <a:t>“Demand-reduction” policies</a:t>
            </a:r>
          </a:p>
          <a:p>
            <a:r>
              <a:rPr lang="en-US" dirty="0" smtClean="0"/>
              <a:t>Brits abroad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25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Numbers and </a:t>
            </a:r>
            <a:r>
              <a:rPr lang="en-US" dirty="0" smtClean="0"/>
              <a:t>selection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could be expected to qualify for admission </a:t>
            </a:r>
            <a:r>
              <a:rPr lang="en-US" dirty="0" smtClean="0"/>
              <a:t>if </a:t>
            </a:r>
            <a:r>
              <a:rPr lang="en-US" dirty="0"/>
              <a:t>they faced the same rules as non-EU </a:t>
            </a:r>
            <a:r>
              <a:rPr lang="en-US" dirty="0" smtClean="0"/>
              <a:t>nationals?</a:t>
            </a:r>
          </a:p>
          <a:p>
            <a:endParaRPr lang="en-US" dirty="0"/>
          </a:p>
          <a:p>
            <a:r>
              <a:rPr lang="en-US" dirty="0"/>
              <a:t>Which </a:t>
            </a:r>
            <a:r>
              <a:rPr lang="en-US" dirty="0" smtClean="0"/>
              <a:t>sectors would </a:t>
            </a:r>
            <a:r>
              <a:rPr lang="en-US" dirty="0"/>
              <a:t>be most affected by any changes?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2348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In-work </a:t>
            </a:r>
            <a:r>
              <a:rPr lang="en-US" dirty="0" smtClean="0"/>
              <a:t>benefits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W</a:t>
            </a:r>
            <a:r>
              <a:rPr lang="en-US" dirty="0" smtClean="0"/>
              <a:t>hat </a:t>
            </a:r>
            <a:r>
              <a:rPr lang="en-US" dirty="0"/>
              <a:t>are the characteristics of families who are claiming in-work </a:t>
            </a:r>
            <a:r>
              <a:rPr lang="en-US" dirty="0" smtClean="0"/>
              <a:t>benefits?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What </a:t>
            </a:r>
            <a:r>
              <a:rPr lang="en-US" dirty="0"/>
              <a:t>does this tell us about the impacts of proposed residence requirements on future migrants? </a:t>
            </a:r>
            <a:endParaRPr lang="en-US" dirty="0" smtClean="0"/>
          </a:p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682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“Demand-reduction” </a:t>
            </a:r>
            <a:r>
              <a:rPr lang="en-US" dirty="0" smtClean="0"/>
              <a:t>policies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hat </a:t>
            </a:r>
            <a:r>
              <a:rPr lang="en-US" dirty="0"/>
              <a:t>are the expected effects of policies designed to reduce demand for low-wage </a:t>
            </a:r>
            <a:r>
              <a:rPr lang="en-US" dirty="0" err="1"/>
              <a:t>labour</a:t>
            </a:r>
            <a:r>
              <a:rPr lang="en-US" dirty="0"/>
              <a:t> from overseas </a:t>
            </a:r>
            <a:r>
              <a:rPr lang="en-US" i="1" dirty="0"/>
              <a:t>without</a:t>
            </a:r>
            <a:r>
              <a:rPr lang="en-US" dirty="0"/>
              <a:t> changing the UK-EU </a:t>
            </a:r>
            <a:r>
              <a:rPr lang="en-US" dirty="0" smtClean="0"/>
              <a:t>relationship?</a:t>
            </a:r>
          </a:p>
        </p:txBody>
      </p:sp>
    </p:spTree>
    <p:extLst>
      <p:ext uri="{BB962C8B-B14F-4D97-AF65-F5344CB8AC3E}">
        <p14:creationId xmlns:p14="http://schemas.microsoft.com/office/powerpoint/2010/main" val="15728188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Brits </a:t>
            </a:r>
            <a:r>
              <a:rPr lang="en-US" dirty="0" smtClean="0"/>
              <a:t>abroad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If </a:t>
            </a:r>
            <a:r>
              <a:rPr lang="en-US" dirty="0"/>
              <a:t>EU countries imposed admission restrictions on British citizens in an exit scenario, which groups would be most likely to be affected and how?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6205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Media and migration: 2015 and beyond</a:t>
            </a:r>
            <a:br>
              <a:rPr lang="en-US" dirty="0" smtClean="0"/>
            </a:br>
            <a:r>
              <a:rPr lang="en-US" dirty="0" smtClean="0"/>
              <a:t> 1) the election period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628800"/>
            <a:ext cx="4464496" cy="4752528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Immigration proved difficult for both main parties and Lib Dems at the election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Reputational risk and concerns of stimulating UKIP support.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Seen by some as “The dog that didn’t bark” at the election.</a:t>
            </a:r>
          </a:p>
        </p:txBody>
      </p:sp>
      <p:pic>
        <p:nvPicPr>
          <p:cNvPr id="5" name="Picture 4" descr="IMAG0716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48064" y="1484784"/>
            <a:ext cx="3496488" cy="5013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208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Media and migration: 2015 and beyond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 smtClean="0"/>
              <a:t>2) The next 5 years – 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7776864" cy="5184576"/>
          </a:xfrm>
        </p:spPr>
        <p:txBody>
          <a:bodyPr>
            <a:normAutofit/>
          </a:bodyPr>
          <a:lstStyle/>
          <a:p>
            <a:pPr marL="3657600" lvl="8" indent="0">
              <a:buNone/>
            </a:pPr>
            <a:endParaRPr lang="en-US" dirty="0" smtClean="0"/>
          </a:p>
          <a:p>
            <a:r>
              <a:rPr lang="en-US" dirty="0" smtClean="0"/>
              <a:t>Impossible to predict key emerging themes.</a:t>
            </a:r>
          </a:p>
          <a:p>
            <a:r>
              <a:rPr lang="en-US" dirty="0" smtClean="0"/>
              <a:t>Continued commitment to net migration target (/ambition) likely to maintain numerical focus.</a:t>
            </a:r>
          </a:p>
          <a:p>
            <a:r>
              <a:rPr lang="en-US" dirty="0" smtClean="0"/>
              <a:t>New narrative only likely to emerge if a clearer opposition position starts to gain traction.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484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Which party “has the best policies” on immigration? (</a:t>
            </a:r>
            <a:r>
              <a:rPr lang="en-US" dirty="0" err="1" smtClean="0"/>
              <a:t>Ipsos</a:t>
            </a:r>
            <a:r>
              <a:rPr lang="en-US" dirty="0" smtClean="0"/>
              <a:t> MORI </a:t>
            </a:r>
            <a:r>
              <a:rPr lang="en-US" dirty="0"/>
              <a:t>polls)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276484882"/>
              </p:ext>
            </p:extLst>
          </p:nvPr>
        </p:nvGraphicFramePr>
        <p:xfrm>
          <a:off x="611560" y="1556792"/>
          <a:ext cx="8064896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5672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Media and migration: 2015 and beyond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 smtClean="0"/>
              <a:t>3) </a:t>
            </a:r>
            <a:r>
              <a:rPr lang="en-US" dirty="0"/>
              <a:t>The next 5 years </a:t>
            </a:r>
            <a:r>
              <a:rPr lang="en-US" dirty="0" smtClean="0"/>
              <a:t>– non </a:t>
            </a:r>
            <a:r>
              <a:rPr lang="en-US" dirty="0"/>
              <a:t>EU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9176" cy="499715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Increased impact of cap on skilled workers and of salary threshold on settlement likely to become more major issues</a:t>
            </a:r>
            <a:r>
              <a:rPr lang="en-US" dirty="0" smtClean="0"/>
              <a:t>.</a:t>
            </a:r>
          </a:p>
          <a:p>
            <a:r>
              <a:rPr lang="en-US" dirty="0"/>
              <a:t>Family migration – Supreme court ruling to generate continued discussion. </a:t>
            </a:r>
            <a:r>
              <a:rPr lang="en-US" dirty="0" smtClean="0"/>
              <a:t>Family migration issues tend to get less media coverage.</a:t>
            </a:r>
          </a:p>
          <a:p>
            <a:r>
              <a:rPr lang="en-US" dirty="0" smtClean="0"/>
              <a:t>Students – continued question of whether they should be a target for reduction</a:t>
            </a:r>
          </a:p>
          <a:p>
            <a:r>
              <a:rPr lang="en-US" dirty="0" smtClean="0"/>
              <a:t>Wars, conflict and chaos in Syria, Ukraine, Libya </a:t>
            </a:r>
            <a:r>
              <a:rPr lang="en-US" dirty="0" err="1" smtClean="0"/>
              <a:t>etc</a:t>
            </a:r>
            <a:r>
              <a:rPr lang="en-US" dirty="0"/>
              <a:t> </a:t>
            </a:r>
            <a:r>
              <a:rPr lang="en-US" dirty="0" smtClean="0"/>
              <a:t>– migration dimension will remain prominent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547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Media and migration: 2015 and beyond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 smtClean="0"/>
              <a:t>4) </a:t>
            </a:r>
            <a:r>
              <a:rPr lang="en-US" dirty="0"/>
              <a:t>The next 5 years </a:t>
            </a:r>
            <a:r>
              <a:rPr lang="en-US" dirty="0" smtClean="0"/>
              <a:t>– </a:t>
            </a:r>
            <a:r>
              <a:rPr lang="en-US" dirty="0"/>
              <a:t>EU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EU </a:t>
            </a:r>
            <a:r>
              <a:rPr lang="en-US" dirty="0" smtClean="0"/>
              <a:t>referendum (a referendum on free movement?) </a:t>
            </a:r>
            <a:r>
              <a:rPr lang="en-US" dirty="0"/>
              <a:t>and </a:t>
            </a:r>
            <a:r>
              <a:rPr lang="en-US" dirty="0" smtClean="0"/>
              <a:t>other broad </a:t>
            </a:r>
            <a:r>
              <a:rPr lang="en-US" dirty="0"/>
              <a:t>EU </a:t>
            </a:r>
            <a:r>
              <a:rPr lang="en-US" dirty="0" smtClean="0"/>
              <a:t>immigration issues </a:t>
            </a:r>
            <a:r>
              <a:rPr lang="en-US" dirty="0"/>
              <a:t>likely to </a:t>
            </a:r>
            <a:r>
              <a:rPr lang="en-US" dirty="0" smtClean="0"/>
              <a:t>be highly significant.</a:t>
            </a:r>
            <a:endParaRPr lang="en-US" dirty="0"/>
          </a:p>
          <a:p>
            <a:r>
              <a:rPr lang="en-US" dirty="0" smtClean="0"/>
              <a:t>Greek </a:t>
            </a:r>
            <a:r>
              <a:rPr lang="en-US" dirty="0"/>
              <a:t>drama and impacts can be expected </a:t>
            </a:r>
            <a:r>
              <a:rPr lang="en-US" dirty="0" smtClean="0"/>
              <a:t>to be seen to </a:t>
            </a:r>
            <a:r>
              <a:rPr lang="en-US" dirty="0"/>
              <a:t>have migration </a:t>
            </a:r>
            <a:r>
              <a:rPr lang="en-US" dirty="0" smtClean="0"/>
              <a:t>dimension for UK.</a:t>
            </a:r>
          </a:p>
          <a:p>
            <a:r>
              <a:rPr lang="en-US" dirty="0" smtClean="0"/>
              <a:t>Calais</a:t>
            </a:r>
            <a:r>
              <a:rPr lang="en-US" dirty="0"/>
              <a:t>/Mediterranean situation unlikely to be resolved </a:t>
            </a:r>
            <a:r>
              <a:rPr lang="en-US" dirty="0" smtClean="0"/>
              <a:t>soon – more tension with France on this?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173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rmAutofit/>
          </a:bodyPr>
          <a:lstStyle/>
          <a:p>
            <a:r>
              <a:rPr lang="en-GB" dirty="0" smtClean="0"/>
              <a:t>Tier 2 Cap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39552" y="6165304"/>
            <a:ext cx="8208912" cy="288032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r>
              <a:rPr lang="en-GB" sz="1200" dirty="0" smtClean="0"/>
              <a:t>Source: Home Office FOI request  (April 2011-April 2015) and  Home Office website (May 2015)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539552" y="1412776"/>
          <a:ext cx="828092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49288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Prioritising</a:t>
            </a:r>
            <a:r>
              <a:rPr lang="en-US" dirty="0" smtClean="0"/>
              <a:t> Tier 2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20000"/>
              </a:lnSpc>
              <a:spcAft>
                <a:spcPts val="1800"/>
              </a:spcAft>
              <a:buFont typeface="Wingdings" pitchFamily="2" charset="2"/>
              <a:buChar char="Ø"/>
              <a:tabLst>
                <a:tab pos="600075" algn="r"/>
              </a:tabLst>
              <a:defRPr/>
            </a:pPr>
            <a:r>
              <a:rPr lang="en-US" altLang="ja-JP" sz="3400" dirty="0" smtClean="0">
                <a:latin typeface="Cambria" pitchFamily="18" charset="0"/>
                <a:ea typeface="ＭＳ Ｐゴシック" pitchFamily="34" charset="-128"/>
              </a:rPr>
              <a:t>Shortage list</a:t>
            </a:r>
          </a:p>
          <a:p>
            <a:pPr marL="514350" indent="-514350">
              <a:lnSpc>
                <a:spcPct val="120000"/>
              </a:lnSpc>
              <a:spcAft>
                <a:spcPts val="1800"/>
              </a:spcAft>
              <a:buFont typeface="Wingdings" pitchFamily="2" charset="2"/>
              <a:buChar char="Ø"/>
              <a:tabLst>
                <a:tab pos="600075" algn="r"/>
              </a:tabLst>
              <a:defRPr/>
            </a:pPr>
            <a:r>
              <a:rPr lang="en-US" altLang="ja-JP" sz="3400" dirty="0" smtClean="0">
                <a:latin typeface="Cambria" pitchFamily="18" charset="0"/>
                <a:ea typeface="ＭＳ Ｐゴシック" pitchFamily="34" charset="-128"/>
              </a:rPr>
              <a:t>PhD-level position</a:t>
            </a:r>
          </a:p>
          <a:p>
            <a:pPr marL="514350" indent="-514350">
              <a:lnSpc>
                <a:spcPct val="120000"/>
              </a:lnSpc>
              <a:spcAft>
                <a:spcPts val="1800"/>
              </a:spcAft>
              <a:buFont typeface="Wingdings" pitchFamily="2" charset="2"/>
              <a:buChar char="Ø"/>
              <a:tabLst>
                <a:tab pos="600075" algn="r"/>
              </a:tabLst>
              <a:defRPr/>
            </a:pPr>
            <a:r>
              <a:rPr lang="en-US" altLang="ja-JP" sz="3400" dirty="0" smtClean="0">
                <a:latin typeface="Cambria" pitchFamily="18" charset="0"/>
                <a:ea typeface="ＭＳ Ｐゴシック" pitchFamily="34" charset="-128"/>
              </a:rPr>
              <a:t>Salary</a:t>
            </a:r>
            <a:endParaRPr lang="en-US" altLang="ja-JP" sz="3000" dirty="0" smtClean="0">
              <a:latin typeface="Cambria" pitchFamily="18" charset="0"/>
              <a:ea typeface="ＭＳ Ｐゴシック" pitchFamily="34" charset="-128"/>
            </a:endParaRPr>
          </a:p>
          <a:p>
            <a:pPr marL="971550" lvl="1" indent="-514350">
              <a:lnSpc>
                <a:spcPct val="110000"/>
              </a:lnSpc>
              <a:spcAft>
                <a:spcPts val="1800"/>
              </a:spcAft>
              <a:buFont typeface="Wingdings" pitchFamily="2" charset="2"/>
              <a:buChar char="Ø"/>
              <a:tabLst>
                <a:tab pos="600075" algn="r"/>
              </a:tabLst>
              <a:defRPr/>
            </a:pPr>
            <a:endParaRPr lang="en-US" altLang="ja-JP" sz="2600" dirty="0" smtClean="0">
              <a:latin typeface="Cambria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3832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umption investor presentation March 20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>
        <a:noAutofit/>
      </a:bodyPr>
      <a:lstStyle>
        <a:defPPr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0000"/>
    </a:hlink>
    <a:folHlink>
      <a:srgbClr val="B2B2B2"/>
    </a:folHlink>
  </a:clrScheme>
  <a:fontScheme name="Blank Presentation">
    <a:majorFont>
      <a:latin typeface="Georgia"/>
      <a:ea typeface="ＭＳ Ｐゴシック"/>
      <a:cs typeface=""/>
    </a:majorFont>
    <a:minorFont>
      <a:latin typeface="Verdana"/>
      <a:ea typeface="ＭＳ Ｐゴシック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Sumption investor presentation March 2015</Template>
  <TotalTime>2040</TotalTime>
  <Words>864</Words>
  <Application>Microsoft Macintosh PowerPoint</Application>
  <PresentationFormat>On-screen Show (4:3)</PresentationFormat>
  <Paragraphs>116</Paragraphs>
  <Slides>26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Sumption investor presentation March 2015</vt:lpstr>
      <vt:lpstr>Migration Policy after the 2015 election </vt:lpstr>
      <vt:lpstr>Overview</vt:lpstr>
      <vt:lpstr>Media and migration: 2015 and beyond  1) the election period</vt:lpstr>
      <vt:lpstr>Media and migration: 2015 and beyond  2) The next 5 years – general</vt:lpstr>
      <vt:lpstr>Which party “has the best policies” on immigration? (Ipsos MORI polls)</vt:lpstr>
      <vt:lpstr>Media and migration: 2015 and beyond  3) The next 5 years – non EU</vt:lpstr>
      <vt:lpstr>Media and migration: 2015 and beyond  4) The next 5 years – EU</vt:lpstr>
      <vt:lpstr>Tier 2 Cap</vt:lpstr>
      <vt:lpstr>Prioritising Tier 2 applications</vt:lpstr>
      <vt:lpstr>Who earns less than £46,000?</vt:lpstr>
      <vt:lpstr>Tier 2 policy questions</vt:lpstr>
      <vt:lpstr>Tier 2 entry visas issued over time</vt:lpstr>
      <vt:lpstr>Settlement policies</vt:lpstr>
      <vt:lpstr>Settlement grants over time</vt:lpstr>
      <vt:lpstr>Should students be taken out of the target?</vt:lpstr>
      <vt:lpstr>Three points for discussion</vt:lpstr>
      <vt:lpstr>Net migration stats vs target</vt:lpstr>
      <vt:lpstr>Removing students in practice</vt:lpstr>
      <vt:lpstr>Without students</vt:lpstr>
      <vt:lpstr>Without non-EU students only</vt:lpstr>
      <vt:lpstr>Consequences for target</vt:lpstr>
      <vt:lpstr>The EU referendum: key issues that can be explored right now</vt:lpstr>
      <vt:lpstr>Numbers and selection</vt:lpstr>
      <vt:lpstr>In-work benefits</vt:lpstr>
      <vt:lpstr>“Demand-reduction” policies</vt:lpstr>
      <vt:lpstr>Brits abroad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Investor Immigration:  Policy Overview</dc:title>
  <dc:creator>Madeleine Sumption</dc:creator>
  <cp:lastModifiedBy>Ida Persson</cp:lastModifiedBy>
  <cp:revision>95</cp:revision>
  <cp:lastPrinted>2015-01-19T16:31:08Z</cp:lastPrinted>
  <dcterms:created xsi:type="dcterms:W3CDTF">2015-03-16T14:37:38Z</dcterms:created>
  <dcterms:modified xsi:type="dcterms:W3CDTF">2015-07-13T15:26:32Z</dcterms:modified>
</cp:coreProperties>
</file>